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7"/>
  </p:notesMasterIdLst>
  <p:handoutMasterIdLst>
    <p:handoutMasterId r:id="rId18"/>
  </p:handoutMasterIdLst>
  <p:sldIdLst>
    <p:sldId id="256" r:id="rId3"/>
    <p:sldId id="277" r:id="rId4"/>
    <p:sldId id="257" r:id="rId5"/>
    <p:sldId id="278" r:id="rId6"/>
    <p:sldId id="279" r:id="rId7"/>
    <p:sldId id="280" r:id="rId8"/>
    <p:sldId id="281" r:id="rId9"/>
    <p:sldId id="282" r:id="rId10"/>
    <p:sldId id="283" r:id="rId11"/>
    <p:sldId id="284" r:id="rId12"/>
    <p:sldId id="285" r:id="rId13"/>
    <p:sldId id="286" r:id="rId14"/>
    <p:sldId id="272"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537"/>
    <a:srgbClr val="FED700"/>
    <a:srgbClr val="4168BE"/>
    <a:srgbClr val="A5A5A5"/>
    <a:srgbClr val="336262"/>
    <a:srgbClr val="3A4A56"/>
    <a:srgbClr val="1E3B7A"/>
    <a:srgbClr val="FFA409"/>
    <a:srgbClr val="1084C8"/>
    <a:srgbClr val="CB2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04"/>
    <p:restoredTop sz="76724"/>
  </p:normalViewPr>
  <p:slideViewPr>
    <p:cSldViewPr snapToGrid="0" snapToObjects="1" showGuides="1">
      <p:cViewPr varScale="1">
        <p:scale>
          <a:sx n="56" d="100"/>
          <a:sy n="56" d="100"/>
        </p:scale>
        <p:origin x="256" y="4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FECEEC-364B-1F46-ACC8-83B47B6ED8C9}" type="doc">
      <dgm:prSet loTypeId="urn:microsoft.com/office/officeart/2005/8/layout/matrix1" loCatId="" qsTypeId="urn:microsoft.com/office/officeart/2005/8/quickstyle/simple1" qsCatId="simple" csTypeId="urn:microsoft.com/office/officeart/2005/8/colors/accent3_1" csCatId="accent3" phldr="1"/>
      <dgm:spPr/>
      <dgm:t>
        <a:bodyPr/>
        <a:lstStyle/>
        <a:p>
          <a:endParaRPr lang="en-US"/>
        </a:p>
      </dgm:t>
    </dgm:pt>
    <dgm:pt modelId="{6BA28344-A0C9-3B43-9BDC-C08D148F6F66}">
      <dgm:prSet phldrT="[Text]"/>
      <dgm:spPr>
        <a:solidFill>
          <a:srgbClr val="D72537"/>
        </a:solidFill>
        <a:ln>
          <a:noFill/>
        </a:ln>
      </dgm:spPr>
      <dgm:t>
        <a:bodyPr/>
        <a:lstStyle/>
        <a:p>
          <a:r>
            <a:rPr lang="en-US" b="1" dirty="0">
              <a:solidFill>
                <a:schemeClr val="bg1"/>
              </a:solidFill>
              <a:latin typeface="Arial" panose="020B0604020202020204" pitchFamily="34" charset="0"/>
              <a:cs typeface="Arial" panose="020B0604020202020204" pitchFamily="34" charset="0"/>
            </a:rPr>
            <a:t>Headways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dgm:t>
    </dgm:pt>
    <dgm:pt modelId="{D3118EC0-3BFC-9041-A4C2-139F44A12497}" type="parTrans" cxnId="{0A2D5401-3963-C448-832E-94558FAF3B86}">
      <dgm:prSet/>
      <dgm:spPr/>
      <dgm:t>
        <a:bodyPr/>
        <a:lstStyle/>
        <a:p>
          <a:endParaRPr lang="en-US"/>
        </a:p>
      </dgm:t>
    </dgm:pt>
    <dgm:pt modelId="{5B39B066-D4BC-A846-8C58-EBAF98B1DA16}" type="sibTrans" cxnId="{0A2D5401-3963-C448-832E-94558FAF3B86}">
      <dgm:prSet/>
      <dgm:spPr/>
      <dgm:t>
        <a:bodyPr/>
        <a:lstStyle/>
        <a:p>
          <a:endParaRPr lang="en-US"/>
        </a:p>
      </dgm:t>
    </dgm:pt>
    <dgm:pt modelId="{30C3B733-D91D-CF49-BC08-753DC9001B69}">
      <dgm:prSet phldrT="[Text]"/>
      <dgm:spPr>
        <a:solidFill>
          <a:srgbClr val="4168BE"/>
        </a:solidFill>
      </dgm:spPr>
      <dgm:t>
        <a:bodyPr/>
        <a:lstStyle/>
        <a:p>
          <a:r>
            <a:rPr lang="en-US" b="1" dirty="0">
              <a:solidFill>
                <a:schemeClr val="bg1"/>
              </a:solidFill>
              <a:latin typeface="Arial" panose="020B0604020202020204" pitchFamily="34" charset="0"/>
              <a:cs typeface="Arial" panose="020B0604020202020204" pitchFamily="34" charset="0"/>
            </a:rPr>
            <a:t>Setbacks</a:t>
          </a:r>
          <a:br>
            <a:rPr lang="en-US"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endParaRPr lang="en-US" b="1" dirty="0">
            <a:solidFill>
              <a:schemeClr val="bg1"/>
            </a:solidFill>
            <a:latin typeface="Arial" panose="020B0604020202020204" pitchFamily="34" charset="0"/>
            <a:cs typeface="Arial" panose="020B0604020202020204" pitchFamily="34" charset="0"/>
          </a:endParaRPr>
        </a:p>
      </dgm:t>
    </dgm:pt>
    <dgm:pt modelId="{C99DECB0-1401-1647-9EBA-AA7CE46A655F}" type="parTrans" cxnId="{36E2630A-1963-C04E-A5E3-2BA3AB3AC788}">
      <dgm:prSet/>
      <dgm:spPr/>
      <dgm:t>
        <a:bodyPr/>
        <a:lstStyle/>
        <a:p>
          <a:endParaRPr lang="en-US"/>
        </a:p>
      </dgm:t>
    </dgm:pt>
    <dgm:pt modelId="{AAF22F5D-963F-FA49-A1E1-87E6BA52E424}" type="sibTrans" cxnId="{36E2630A-1963-C04E-A5E3-2BA3AB3AC788}">
      <dgm:prSet/>
      <dgm:spPr/>
      <dgm:t>
        <a:bodyPr/>
        <a:lstStyle/>
        <a:p>
          <a:endParaRPr lang="en-US"/>
        </a:p>
      </dgm:t>
    </dgm:pt>
    <dgm:pt modelId="{D4EC280B-98C2-8846-AB05-006906EF6172}">
      <dgm:prSet phldrT="[Text]"/>
      <dgm:spPr>
        <a:solidFill>
          <a:srgbClr val="D72537"/>
        </a:solidFill>
      </dgm:spPr>
      <dgm:t>
        <a:bodyPr/>
        <a:lstStyle/>
        <a:p>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b="1" dirty="0">
            <a:solidFill>
              <a:schemeClr val="bg1"/>
            </a:solidFill>
            <a:latin typeface="Arial" panose="020B0604020202020204" pitchFamily="34" charset="0"/>
            <a:cs typeface="Arial" panose="020B0604020202020204" pitchFamily="34" charset="0"/>
          </a:endParaRPr>
        </a:p>
      </dgm:t>
    </dgm:pt>
    <dgm:pt modelId="{D6A50365-EB3A-494B-9D1C-65AD13957B79}" type="parTrans" cxnId="{25D921EB-22D9-D848-8206-D75EEE20E8D4}">
      <dgm:prSet/>
      <dgm:spPr/>
      <dgm:t>
        <a:bodyPr/>
        <a:lstStyle/>
        <a:p>
          <a:endParaRPr lang="en-US"/>
        </a:p>
      </dgm:t>
    </dgm:pt>
    <dgm:pt modelId="{E1C10C08-7E98-2142-B490-B1054B0EFE8A}" type="sibTrans" cxnId="{25D921EB-22D9-D848-8206-D75EEE20E8D4}">
      <dgm:prSet/>
      <dgm:spPr/>
      <dgm:t>
        <a:bodyPr/>
        <a:lstStyle/>
        <a:p>
          <a:endParaRPr lang="en-US"/>
        </a:p>
      </dgm:t>
    </dgm:pt>
    <dgm:pt modelId="{C339FCCD-79AB-8F44-8835-427D5C09107B}">
      <dgm:prSet phldrT="[Text]"/>
      <dgm:spPr>
        <a:solidFill>
          <a:srgbClr val="4168BE"/>
        </a:solidFill>
      </dgm:spPr>
      <dgm:t>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dgm:t>
    </dgm:pt>
    <dgm:pt modelId="{F1A493B5-3E8C-EA43-A41F-D80A0FFE7BA2}" type="parTrans" cxnId="{CD57F510-86D9-2147-92FA-38856DFFB937}">
      <dgm:prSet/>
      <dgm:spPr/>
      <dgm:t>
        <a:bodyPr/>
        <a:lstStyle/>
        <a:p>
          <a:endParaRPr lang="en-US"/>
        </a:p>
      </dgm:t>
    </dgm:pt>
    <dgm:pt modelId="{DE2B6B78-D725-B140-B34B-362DB0ECA214}" type="sibTrans" cxnId="{CD57F510-86D9-2147-92FA-38856DFFB937}">
      <dgm:prSet/>
      <dgm:spPr/>
      <dgm:t>
        <a:bodyPr/>
        <a:lstStyle/>
        <a:p>
          <a:endParaRPr lang="en-US"/>
        </a:p>
      </dgm:t>
    </dgm:pt>
    <dgm:pt modelId="{13724320-88DA-FB4E-B1FD-C32C85E959DF}">
      <dgm:prSet phldrT="[Text]"/>
      <dgm:spPr>
        <a:solidFill>
          <a:srgbClr val="FED700"/>
        </a:solidFill>
        <a:ln>
          <a:solidFill>
            <a:schemeClr val="tx1">
              <a:lumMod val="50000"/>
              <a:lumOff val="50000"/>
            </a:schemeClr>
          </a:solidFill>
        </a:ln>
      </dgm:spPr>
      <dgm:t>
        <a:bodyPr/>
        <a:lstStyle/>
        <a:p>
          <a:endParaRPr lang="en-US" dirty="0">
            <a:latin typeface="Arial" panose="020B0604020202020204" pitchFamily="34" charset="0"/>
            <a:cs typeface="Arial" panose="020B0604020202020204" pitchFamily="34" charset="0"/>
          </a:endParaRPr>
        </a:p>
      </dgm:t>
    </dgm:pt>
    <dgm:pt modelId="{DE1C6655-01B6-AD46-8537-5CBF69C4EF8A}" type="sibTrans" cxnId="{EDAEBA78-8EBD-1048-BC9D-D0F5DCD467EF}">
      <dgm:prSet/>
      <dgm:spPr/>
      <dgm:t>
        <a:bodyPr/>
        <a:lstStyle/>
        <a:p>
          <a:endParaRPr lang="en-US"/>
        </a:p>
      </dgm:t>
    </dgm:pt>
    <dgm:pt modelId="{10D84BF7-77A3-3842-9A0B-80ACE719A9B0}" type="parTrans" cxnId="{EDAEBA78-8EBD-1048-BC9D-D0F5DCD467EF}">
      <dgm:prSet/>
      <dgm:spPr/>
      <dgm:t>
        <a:bodyPr/>
        <a:lstStyle/>
        <a:p>
          <a:endParaRPr lang="en-US"/>
        </a:p>
      </dgm:t>
    </dgm:pt>
    <dgm:pt modelId="{702AF1A9-8A22-D14C-B697-5C4C96528F65}" type="pres">
      <dgm:prSet presAssocID="{71FECEEC-364B-1F46-ACC8-83B47B6ED8C9}" presName="diagram" presStyleCnt="0">
        <dgm:presLayoutVars>
          <dgm:chMax val="1"/>
          <dgm:dir/>
          <dgm:animLvl val="ctr"/>
          <dgm:resizeHandles val="exact"/>
        </dgm:presLayoutVars>
      </dgm:prSet>
      <dgm:spPr/>
    </dgm:pt>
    <dgm:pt modelId="{50FB6D70-DC02-EE45-8CFF-697553E77A93}" type="pres">
      <dgm:prSet presAssocID="{71FECEEC-364B-1F46-ACC8-83B47B6ED8C9}" presName="matrix" presStyleCnt="0"/>
      <dgm:spPr/>
    </dgm:pt>
    <dgm:pt modelId="{858B0FA1-7CA0-8F48-B568-95A8C5783A6C}" type="pres">
      <dgm:prSet presAssocID="{71FECEEC-364B-1F46-ACC8-83B47B6ED8C9}" presName="tile1" presStyleLbl="node1" presStyleIdx="0" presStyleCnt="4"/>
      <dgm:spPr/>
    </dgm:pt>
    <dgm:pt modelId="{2482EA2B-031F-E141-8D2F-309DEC2E9433}" type="pres">
      <dgm:prSet presAssocID="{71FECEEC-364B-1F46-ACC8-83B47B6ED8C9}" presName="tile1text" presStyleLbl="node1" presStyleIdx="0" presStyleCnt="4">
        <dgm:presLayoutVars>
          <dgm:chMax val="0"/>
          <dgm:chPref val="0"/>
          <dgm:bulletEnabled val="1"/>
        </dgm:presLayoutVars>
      </dgm:prSet>
      <dgm:spPr/>
    </dgm:pt>
    <dgm:pt modelId="{443A4014-D80B-6943-BFEE-66CEF12AF524}" type="pres">
      <dgm:prSet presAssocID="{71FECEEC-364B-1F46-ACC8-83B47B6ED8C9}" presName="tile2" presStyleLbl="node1" presStyleIdx="1" presStyleCnt="4"/>
      <dgm:spPr/>
    </dgm:pt>
    <dgm:pt modelId="{CE21DA7E-CFC3-1148-8B24-A96E56AEBF64}" type="pres">
      <dgm:prSet presAssocID="{71FECEEC-364B-1F46-ACC8-83B47B6ED8C9}" presName="tile2text" presStyleLbl="node1" presStyleIdx="1" presStyleCnt="4">
        <dgm:presLayoutVars>
          <dgm:chMax val="0"/>
          <dgm:chPref val="0"/>
          <dgm:bulletEnabled val="1"/>
        </dgm:presLayoutVars>
      </dgm:prSet>
      <dgm:spPr/>
    </dgm:pt>
    <dgm:pt modelId="{086025E9-61CB-3D47-9743-F065A510BF64}" type="pres">
      <dgm:prSet presAssocID="{71FECEEC-364B-1F46-ACC8-83B47B6ED8C9}" presName="tile3" presStyleLbl="node1" presStyleIdx="2" presStyleCnt="4"/>
      <dgm:spPr/>
    </dgm:pt>
    <dgm:pt modelId="{85A3E3EF-9012-7845-AE42-19629D9DD435}" type="pres">
      <dgm:prSet presAssocID="{71FECEEC-364B-1F46-ACC8-83B47B6ED8C9}" presName="tile3text" presStyleLbl="node1" presStyleIdx="2" presStyleCnt="4">
        <dgm:presLayoutVars>
          <dgm:chMax val="0"/>
          <dgm:chPref val="0"/>
          <dgm:bulletEnabled val="1"/>
        </dgm:presLayoutVars>
      </dgm:prSet>
      <dgm:spPr/>
    </dgm:pt>
    <dgm:pt modelId="{B55ECE30-A1E9-FC4F-BA00-C50EBE42033F}" type="pres">
      <dgm:prSet presAssocID="{71FECEEC-364B-1F46-ACC8-83B47B6ED8C9}" presName="tile4" presStyleLbl="node1" presStyleIdx="3" presStyleCnt="4"/>
      <dgm:spPr/>
    </dgm:pt>
    <dgm:pt modelId="{F7FCC840-273A-B442-9402-0E95F621E5D3}" type="pres">
      <dgm:prSet presAssocID="{71FECEEC-364B-1F46-ACC8-83B47B6ED8C9}" presName="tile4text" presStyleLbl="node1" presStyleIdx="3" presStyleCnt="4">
        <dgm:presLayoutVars>
          <dgm:chMax val="0"/>
          <dgm:chPref val="0"/>
          <dgm:bulletEnabled val="1"/>
        </dgm:presLayoutVars>
      </dgm:prSet>
      <dgm:spPr/>
    </dgm:pt>
    <dgm:pt modelId="{9C8B831B-7AD3-4949-928E-87CCFBFE70CD}" type="pres">
      <dgm:prSet presAssocID="{71FECEEC-364B-1F46-ACC8-83B47B6ED8C9}" presName="centerTile" presStyleLbl="fgShp" presStyleIdx="0" presStyleCnt="1">
        <dgm:presLayoutVars>
          <dgm:chMax val="0"/>
          <dgm:chPref val="0"/>
        </dgm:presLayoutVars>
      </dgm:prSet>
      <dgm:spPr/>
    </dgm:pt>
  </dgm:ptLst>
  <dgm:cxnLst>
    <dgm:cxn modelId="{0A2D5401-3963-C448-832E-94558FAF3B86}" srcId="{13724320-88DA-FB4E-B1FD-C32C85E959DF}" destId="{6BA28344-A0C9-3B43-9BDC-C08D148F6F66}" srcOrd="0" destOrd="0" parTransId="{D3118EC0-3BFC-9041-A4C2-139F44A12497}" sibTransId="{5B39B066-D4BC-A846-8C58-EBAF98B1DA16}"/>
    <dgm:cxn modelId="{D1887802-167A-1148-9A6A-6E1E02068627}" type="presOf" srcId="{71FECEEC-364B-1F46-ACC8-83B47B6ED8C9}" destId="{702AF1A9-8A22-D14C-B697-5C4C96528F65}" srcOrd="0" destOrd="0" presId="urn:microsoft.com/office/officeart/2005/8/layout/matrix1"/>
    <dgm:cxn modelId="{36E2630A-1963-C04E-A5E3-2BA3AB3AC788}" srcId="{13724320-88DA-FB4E-B1FD-C32C85E959DF}" destId="{30C3B733-D91D-CF49-BC08-753DC9001B69}" srcOrd="1" destOrd="0" parTransId="{C99DECB0-1401-1647-9EBA-AA7CE46A655F}" sibTransId="{AAF22F5D-963F-FA49-A1E1-87E6BA52E424}"/>
    <dgm:cxn modelId="{CD57F510-86D9-2147-92FA-38856DFFB937}" srcId="{13724320-88DA-FB4E-B1FD-C32C85E959DF}" destId="{C339FCCD-79AB-8F44-8835-427D5C09107B}" srcOrd="3" destOrd="0" parTransId="{F1A493B5-3E8C-EA43-A41F-D80A0FFE7BA2}" sibTransId="{DE2B6B78-D725-B140-B34B-362DB0ECA214}"/>
    <dgm:cxn modelId="{558A8F19-38BB-6E4C-AF6D-BC0CAFD70212}" type="presOf" srcId="{13724320-88DA-FB4E-B1FD-C32C85E959DF}" destId="{9C8B831B-7AD3-4949-928E-87CCFBFE70CD}" srcOrd="0" destOrd="0" presId="urn:microsoft.com/office/officeart/2005/8/layout/matrix1"/>
    <dgm:cxn modelId="{35E9A41A-C8C7-8E4B-985D-F6B540B46856}" type="presOf" srcId="{6BA28344-A0C9-3B43-9BDC-C08D148F6F66}" destId="{858B0FA1-7CA0-8F48-B568-95A8C5783A6C}" srcOrd="0" destOrd="0" presId="urn:microsoft.com/office/officeart/2005/8/layout/matrix1"/>
    <dgm:cxn modelId="{5DB66425-D794-9C43-8AC2-06CA626BBE3B}" type="presOf" srcId="{D4EC280B-98C2-8846-AB05-006906EF6172}" destId="{086025E9-61CB-3D47-9743-F065A510BF64}" srcOrd="0" destOrd="0" presId="urn:microsoft.com/office/officeart/2005/8/layout/matrix1"/>
    <dgm:cxn modelId="{42347537-4906-2B4C-AD28-7881E45771E2}" type="presOf" srcId="{D4EC280B-98C2-8846-AB05-006906EF6172}" destId="{85A3E3EF-9012-7845-AE42-19629D9DD435}" srcOrd="1" destOrd="0" presId="urn:microsoft.com/office/officeart/2005/8/layout/matrix1"/>
    <dgm:cxn modelId="{170B663B-1C3F-494B-8724-16666D5898C7}" type="presOf" srcId="{30C3B733-D91D-CF49-BC08-753DC9001B69}" destId="{443A4014-D80B-6943-BFEE-66CEF12AF524}" srcOrd="0" destOrd="0" presId="urn:microsoft.com/office/officeart/2005/8/layout/matrix1"/>
    <dgm:cxn modelId="{F2E76972-356A-894A-BCEE-5E99EFD691C9}" type="presOf" srcId="{C339FCCD-79AB-8F44-8835-427D5C09107B}" destId="{B55ECE30-A1E9-FC4F-BA00-C50EBE42033F}" srcOrd="0" destOrd="0" presId="urn:microsoft.com/office/officeart/2005/8/layout/matrix1"/>
    <dgm:cxn modelId="{EDAEBA78-8EBD-1048-BC9D-D0F5DCD467EF}" srcId="{71FECEEC-364B-1F46-ACC8-83B47B6ED8C9}" destId="{13724320-88DA-FB4E-B1FD-C32C85E959DF}" srcOrd="0" destOrd="0" parTransId="{10D84BF7-77A3-3842-9A0B-80ACE719A9B0}" sibTransId="{DE1C6655-01B6-AD46-8537-5CBF69C4EF8A}"/>
    <dgm:cxn modelId="{E6C9E994-7C36-174E-B67A-F4BDF71C2FD3}" type="presOf" srcId="{30C3B733-D91D-CF49-BC08-753DC9001B69}" destId="{CE21DA7E-CFC3-1148-8B24-A96E56AEBF64}" srcOrd="1" destOrd="0" presId="urn:microsoft.com/office/officeart/2005/8/layout/matrix1"/>
    <dgm:cxn modelId="{79CF8ED7-766B-0648-91E3-3A70D5CF8B53}" type="presOf" srcId="{6BA28344-A0C9-3B43-9BDC-C08D148F6F66}" destId="{2482EA2B-031F-E141-8D2F-309DEC2E9433}" srcOrd="1" destOrd="0" presId="urn:microsoft.com/office/officeart/2005/8/layout/matrix1"/>
    <dgm:cxn modelId="{DBA35AE0-78ED-AF4C-AE69-3C63FE62EAC5}" type="presOf" srcId="{C339FCCD-79AB-8F44-8835-427D5C09107B}" destId="{F7FCC840-273A-B442-9402-0E95F621E5D3}" srcOrd="1" destOrd="0" presId="urn:microsoft.com/office/officeart/2005/8/layout/matrix1"/>
    <dgm:cxn modelId="{25D921EB-22D9-D848-8206-D75EEE20E8D4}" srcId="{13724320-88DA-FB4E-B1FD-C32C85E959DF}" destId="{D4EC280B-98C2-8846-AB05-006906EF6172}" srcOrd="2" destOrd="0" parTransId="{D6A50365-EB3A-494B-9D1C-65AD13957B79}" sibTransId="{E1C10C08-7E98-2142-B490-B1054B0EFE8A}"/>
    <dgm:cxn modelId="{7D71B9F9-BE72-9744-A78F-45ED99C7F35B}" type="presParOf" srcId="{702AF1A9-8A22-D14C-B697-5C4C96528F65}" destId="{50FB6D70-DC02-EE45-8CFF-697553E77A93}" srcOrd="0" destOrd="0" presId="urn:microsoft.com/office/officeart/2005/8/layout/matrix1"/>
    <dgm:cxn modelId="{1FC8D20B-E114-5542-BE4B-F36086D88AC5}" type="presParOf" srcId="{50FB6D70-DC02-EE45-8CFF-697553E77A93}" destId="{858B0FA1-7CA0-8F48-B568-95A8C5783A6C}" srcOrd="0" destOrd="0" presId="urn:microsoft.com/office/officeart/2005/8/layout/matrix1"/>
    <dgm:cxn modelId="{FBAEB621-AB1B-BB4E-9605-26601E23769A}" type="presParOf" srcId="{50FB6D70-DC02-EE45-8CFF-697553E77A93}" destId="{2482EA2B-031F-E141-8D2F-309DEC2E9433}" srcOrd="1" destOrd="0" presId="urn:microsoft.com/office/officeart/2005/8/layout/matrix1"/>
    <dgm:cxn modelId="{2481D1EE-0AFE-174D-8218-EF8FBBFD0310}" type="presParOf" srcId="{50FB6D70-DC02-EE45-8CFF-697553E77A93}" destId="{443A4014-D80B-6943-BFEE-66CEF12AF524}" srcOrd="2" destOrd="0" presId="urn:microsoft.com/office/officeart/2005/8/layout/matrix1"/>
    <dgm:cxn modelId="{8C5EC547-3F00-DB4D-B95F-491E6C494563}" type="presParOf" srcId="{50FB6D70-DC02-EE45-8CFF-697553E77A93}" destId="{CE21DA7E-CFC3-1148-8B24-A96E56AEBF64}" srcOrd="3" destOrd="0" presId="urn:microsoft.com/office/officeart/2005/8/layout/matrix1"/>
    <dgm:cxn modelId="{7BD9227D-91E0-A64C-8D2A-2C4182B539B9}" type="presParOf" srcId="{50FB6D70-DC02-EE45-8CFF-697553E77A93}" destId="{086025E9-61CB-3D47-9743-F065A510BF64}" srcOrd="4" destOrd="0" presId="urn:microsoft.com/office/officeart/2005/8/layout/matrix1"/>
    <dgm:cxn modelId="{EF610D84-FE56-7144-AADB-FF723AFB3691}" type="presParOf" srcId="{50FB6D70-DC02-EE45-8CFF-697553E77A93}" destId="{85A3E3EF-9012-7845-AE42-19629D9DD435}" srcOrd="5" destOrd="0" presId="urn:microsoft.com/office/officeart/2005/8/layout/matrix1"/>
    <dgm:cxn modelId="{4D346F51-3324-B242-8CA8-97E95E41CCCD}" type="presParOf" srcId="{50FB6D70-DC02-EE45-8CFF-697553E77A93}" destId="{B55ECE30-A1E9-FC4F-BA00-C50EBE42033F}" srcOrd="6" destOrd="0" presId="urn:microsoft.com/office/officeart/2005/8/layout/matrix1"/>
    <dgm:cxn modelId="{CF87525F-3788-9148-8F4C-F9CE68EA2EB1}" type="presParOf" srcId="{50FB6D70-DC02-EE45-8CFF-697553E77A93}" destId="{F7FCC840-273A-B442-9402-0E95F621E5D3}" srcOrd="7" destOrd="0" presId="urn:microsoft.com/office/officeart/2005/8/layout/matrix1"/>
    <dgm:cxn modelId="{95D10FDF-0FBF-1848-9259-6FFE27937480}" type="presParOf" srcId="{702AF1A9-8A22-D14C-B697-5C4C96528F65}" destId="{9C8B831B-7AD3-4949-928E-87CCFBFE70CD}" srcOrd="1" destOrd="0" presId="urn:microsoft.com/office/officeart/2005/8/layout/matrix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B0FA1-7CA0-8F48-B568-95A8C5783A6C}">
      <dsp:nvSpPr>
        <dsp:cNvPr id="0" name=""/>
        <dsp:cNvSpPr/>
      </dsp:nvSpPr>
      <dsp:spPr>
        <a:xfrm rot="16200000">
          <a:off x="1521411" y="-1521411"/>
          <a:ext cx="2243137" cy="5285960"/>
        </a:xfrm>
        <a:prstGeom prst="round1Rect">
          <a:avLst/>
        </a:prstGeom>
        <a:solidFill>
          <a:srgbClr val="D7253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Headways</a:t>
          </a:r>
        </a:p>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rot="5400000">
        <a:off x="0" y="0"/>
        <a:ext cx="5285960" cy="1682352"/>
      </dsp:txXfrm>
    </dsp:sp>
    <dsp:sp modelId="{443A4014-D80B-6943-BFEE-66CEF12AF524}">
      <dsp:nvSpPr>
        <dsp:cNvPr id="0" name=""/>
        <dsp:cNvSpPr/>
      </dsp:nvSpPr>
      <dsp:spPr>
        <a:xfrm>
          <a:off x="5285960" y="0"/>
          <a:ext cx="5285960" cy="2243137"/>
        </a:xfrm>
        <a:prstGeom prst="round1Rect">
          <a:avLst/>
        </a:prstGeom>
        <a:solidFill>
          <a:srgbClr val="4168BE"/>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Setbacks</a:t>
          </a:r>
          <a:br>
            <a:rPr lang="en-US" sz="2000" b="1" kern="1200" dirty="0">
              <a:solidFill>
                <a:schemeClr val="bg1"/>
              </a:solidFill>
              <a:latin typeface="Arial" panose="020B0604020202020204" pitchFamily="34" charset="0"/>
              <a:cs typeface="Arial" panose="020B0604020202020204" pitchFamily="34" charset="0"/>
            </a:rPr>
          </a:br>
          <a:br>
            <a:rPr lang="en-US" sz="2000" b="1" kern="1200" dirty="0">
              <a:solidFill>
                <a:schemeClr val="bg1"/>
              </a:solidFill>
              <a:latin typeface="Arial" panose="020B0604020202020204" pitchFamily="34" charset="0"/>
              <a:cs typeface="Arial" panose="020B0604020202020204" pitchFamily="34" charset="0"/>
            </a:rPr>
          </a:br>
          <a:br>
            <a:rPr lang="en-US" sz="2000" b="1" kern="1200" dirty="0">
              <a:solidFill>
                <a:schemeClr val="bg1"/>
              </a:solidFill>
              <a:latin typeface="Arial" panose="020B0604020202020204" pitchFamily="34" charset="0"/>
              <a:cs typeface="Arial" panose="020B0604020202020204" pitchFamily="34" charset="0"/>
            </a:rPr>
          </a:br>
          <a:br>
            <a:rPr lang="en-US" sz="2000" b="1" kern="1200" dirty="0">
              <a:solidFill>
                <a:schemeClr val="bg1"/>
              </a:solidFill>
              <a:latin typeface="Arial" panose="020B0604020202020204" pitchFamily="34" charset="0"/>
              <a:cs typeface="Arial" panose="020B0604020202020204" pitchFamily="34" charset="0"/>
            </a:rPr>
          </a:br>
          <a:endParaRPr lang="en-US" sz="2000" b="1" kern="1200" dirty="0">
            <a:solidFill>
              <a:schemeClr val="bg1"/>
            </a:solidFill>
            <a:latin typeface="Arial" panose="020B0604020202020204" pitchFamily="34" charset="0"/>
            <a:cs typeface="Arial" panose="020B0604020202020204" pitchFamily="34" charset="0"/>
          </a:endParaRPr>
        </a:p>
      </dsp:txBody>
      <dsp:txXfrm>
        <a:off x="5285960" y="0"/>
        <a:ext cx="5285960" cy="1682352"/>
      </dsp:txXfrm>
    </dsp:sp>
    <dsp:sp modelId="{086025E9-61CB-3D47-9743-F065A510BF64}">
      <dsp:nvSpPr>
        <dsp:cNvPr id="0" name=""/>
        <dsp:cNvSpPr/>
      </dsp:nvSpPr>
      <dsp:spPr>
        <a:xfrm rot="10800000">
          <a:off x="0" y="2243137"/>
          <a:ext cx="5285960" cy="2243137"/>
        </a:xfrm>
        <a:prstGeom prst="round1Rect">
          <a:avLst/>
        </a:prstGeom>
        <a:solidFill>
          <a:srgbClr val="D72537"/>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br>
            <a:rPr lang="en-US" sz="2000" kern="1200" dirty="0">
              <a:latin typeface="Arial" panose="020B0604020202020204" pitchFamily="34" charset="0"/>
              <a:cs typeface="Arial" panose="020B0604020202020204" pitchFamily="34" charset="0"/>
            </a:rPr>
          </a:br>
          <a:br>
            <a:rPr lang="en-US" sz="2000" kern="1200" dirty="0">
              <a:latin typeface="Arial" panose="020B0604020202020204" pitchFamily="34" charset="0"/>
              <a:cs typeface="Arial" panose="020B0604020202020204" pitchFamily="34" charset="0"/>
            </a:rPr>
          </a:br>
          <a:br>
            <a:rPr lang="en-US" sz="2000" kern="1200" dirty="0">
              <a:latin typeface="Arial" panose="020B0604020202020204" pitchFamily="34" charset="0"/>
              <a:cs typeface="Arial" panose="020B0604020202020204" pitchFamily="34" charset="0"/>
            </a:rPr>
          </a:br>
          <a:br>
            <a:rPr lang="en-US" sz="2000" kern="1200" dirty="0">
              <a:latin typeface="Arial" panose="020B0604020202020204" pitchFamily="34" charset="0"/>
              <a:cs typeface="Arial" panose="020B0604020202020204" pitchFamily="34" charset="0"/>
            </a:rPr>
          </a:br>
          <a:endParaRPr lang="en-US" sz="2000" b="1" kern="1200" dirty="0">
            <a:solidFill>
              <a:schemeClr val="bg1"/>
            </a:solidFill>
            <a:latin typeface="Arial" panose="020B0604020202020204" pitchFamily="34" charset="0"/>
            <a:cs typeface="Arial" panose="020B0604020202020204" pitchFamily="34" charset="0"/>
          </a:endParaRPr>
        </a:p>
      </dsp:txBody>
      <dsp:txXfrm rot="10800000">
        <a:off x="0" y="2803921"/>
        <a:ext cx="5285960" cy="1682352"/>
      </dsp:txXfrm>
    </dsp:sp>
    <dsp:sp modelId="{B55ECE30-A1E9-FC4F-BA00-C50EBE42033F}">
      <dsp:nvSpPr>
        <dsp:cNvPr id="0" name=""/>
        <dsp:cNvSpPr/>
      </dsp:nvSpPr>
      <dsp:spPr>
        <a:xfrm rot="5400000">
          <a:off x="6807372" y="721725"/>
          <a:ext cx="2243137" cy="5285960"/>
        </a:xfrm>
        <a:prstGeom prst="round1Rect">
          <a:avLst/>
        </a:prstGeom>
        <a:solidFill>
          <a:srgbClr val="4168BE"/>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endParaRPr lang="en-US" sz="2000" b="1" kern="1200" dirty="0">
            <a:latin typeface="Arial" panose="020B0604020202020204" pitchFamily="34" charset="0"/>
            <a:cs typeface="Arial" panose="020B0604020202020204" pitchFamily="34" charset="0"/>
          </a:endParaRPr>
        </a:p>
      </dsp:txBody>
      <dsp:txXfrm rot="-5400000">
        <a:off x="5285961" y="2803921"/>
        <a:ext cx="5285960" cy="1682352"/>
      </dsp:txXfrm>
    </dsp:sp>
    <dsp:sp modelId="{9C8B831B-7AD3-4949-928E-87CCFBFE70CD}">
      <dsp:nvSpPr>
        <dsp:cNvPr id="0" name=""/>
        <dsp:cNvSpPr/>
      </dsp:nvSpPr>
      <dsp:spPr>
        <a:xfrm>
          <a:off x="3700172" y="1682352"/>
          <a:ext cx="3171576" cy="1121568"/>
        </a:xfrm>
        <a:prstGeom prst="roundRect">
          <a:avLst/>
        </a:prstGeom>
        <a:solidFill>
          <a:srgbClr val="FED700"/>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a:off x="3754922" y="1737102"/>
        <a:ext cx="3062076" cy="101206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9B9718-1E11-434A-AC66-7C5D3539D5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357D036-179D-9A4D-A5FE-E5AE57E75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E1BCBE-70C0-A440-AC65-2F51FA32688B}" type="datetimeFigureOut">
              <a:rPr lang="en-US" smtClean="0"/>
              <a:t>7/15/2019</a:t>
            </a:fld>
            <a:endParaRPr lang="en-US"/>
          </a:p>
        </p:txBody>
      </p:sp>
      <p:sp>
        <p:nvSpPr>
          <p:cNvPr id="4" name="Footer Placeholder 3">
            <a:extLst>
              <a:ext uri="{FF2B5EF4-FFF2-40B4-BE49-F238E27FC236}">
                <a16:creationId xmlns:a16="http://schemas.microsoft.com/office/drawing/2014/main" id="{87A47326-0CF3-9D4E-B69B-670CB27567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43E466-69F5-CC42-A56F-C4A45E3FD6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4311DD-11DE-C64A-B10D-6A8FCEE8563F}" type="slidenum">
              <a:rPr lang="en-US" smtClean="0"/>
              <a:t>‹#›</a:t>
            </a:fld>
            <a:endParaRPr lang="en-US"/>
          </a:p>
        </p:txBody>
      </p:sp>
    </p:spTree>
    <p:extLst>
      <p:ext uri="{BB962C8B-B14F-4D97-AF65-F5344CB8AC3E}">
        <p14:creationId xmlns:p14="http://schemas.microsoft.com/office/powerpoint/2010/main" val="2110044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EF366-BC7C-FA47-883A-0782EAE18291}" type="datetimeFigureOut">
              <a:rPr lang="en-US" smtClean="0"/>
              <a:t>7/15/2019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8BDAE-711E-FF46-B2F8-4E27988BF009}" type="slidenum">
              <a:rPr lang="en-US" smtClean="0"/>
              <a:t>‹#›</a:t>
            </a:fld>
            <a:endParaRPr lang="en-US"/>
          </a:p>
        </p:txBody>
      </p:sp>
    </p:spTree>
    <p:extLst>
      <p:ext uri="{BB962C8B-B14F-4D97-AF65-F5344CB8AC3E}">
        <p14:creationId xmlns:p14="http://schemas.microsoft.com/office/powerpoint/2010/main" val="297580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8BDAE-711E-FF46-B2F8-4E27988BF009}" type="slidenum">
              <a:rPr lang="en-US" smtClean="0"/>
              <a:t>1</a:t>
            </a:fld>
            <a:endParaRPr lang="en-US"/>
          </a:p>
        </p:txBody>
      </p:sp>
    </p:spTree>
    <p:extLst>
      <p:ext uri="{BB962C8B-B14F-4D97-AF65-F5344CB8AC3E}">
        <p14:creationId xmlns:p14="http://schemas.microsoft.com/office/powerpoint/2010/main" val="372460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the commencement of Philippine President Duterte, over 9,000 alleged deaths were recorded due to the war on drugs campaign (</a:t>
            </a:r>
            <a:r>
              <a:rPr lang="en-US" dirty="0" err="1"/>
              <a:t>Simangan</a:t>
            </a:r>
            <a:r>
              <a:rPr lang="en-US" dirty="0"/>
              <a:t>, 2017).</a:t>
            </a:r>
            <a:br>
              <a:rPr lang="en-US" dirty="0"/>
            </a:br>
            <a:endParaRPr lang="en-US" dirty="0"/>
          </a:p>
          <a:p>
            <a:pPr marL="171450" indent="-171450">
              <a:buFont typeface="Arial" panose="020B0604020202020204" pitchFamily="34" charset="0"/>
              <a:buChar char="•"/>
            </a:pPr>
            <a:r>
              <a:rPr lang="en-US" dirty="0"/>
              <a:t>To those who got “lucky”, they were either sent to the penitentiary or rehabilitation </a:t>
            </a:r>
            <a:r>
              <a:rPr lang="en-US" dirty="0" err="1"/>
              <a:t>centres</a:t>
            </a:r>
            <a:r>
              <a:rPr lang="en-US" dirty="0"/>
              <a:t>—of which 43.3% lived in urban areas, most were married, more likely to be unemployed, less educated, and had lower income (Dangerous Drug Board, 2017; Sy, Bontje, Ohshima, </a:t>
            </a:r>
            <a:r>
              <a:rPr lang="en-US" dirty="0" err="1"/>
              <a:t>Kiepek</a:t>
            </a:r>
            <a:r>
              <a:rPr lang="en-US" dirty="0"/>
              <a:t>, 2019).</a:t>
            </a:r>
            <a:br>
              <a:rPr lang="en-US" dirty="0"/>
            </a:br>
            <a:endParaRPr lang="en-US" dirty="0"/>
          </a:p>
          <a:p>
            <a:pPr marL="171450" indent="-171450">
              <a:buFont typeface="Arial" panose="020B0604020202020204" pitchFamily="34" charset="0"/>
              <a:buChar char="•"/>
            </a:pPr>
            <a:r>
              <a:rPr lang="en-US" dirty="0"/>
              <a:t>In the Philippines, </a:t>
            </a:r>
            <a:r>
              <a:rPr lang="en-US" dirty="0" err="1"/>
              <a:t>shabu</a:t>
            </a:r>
            <a:r>
              <a:rPr lang="en-US" dirty="0"/>
              <a:t> (methamphetamine hydrochloride) remains to be the most commonly used illicit drug followed by marijuana and contact cement in 2017 (Dangerous Drug Board, 2017).</a:t>
            </a:r>
            <a:br>
              <a:rPr lang="en-US" dirty="0"/>
            </a:br>
            <a:endParaRPr lang="en-US" dirty="0"/>
          </a:p>
          <a:p>
            <a:pPr marL="171450" indent="-171450">
              <a:buFont typeface="Arial" panose="020B0604020202020204" pitchFamily="34" charset="0"/>
              <a:buChar char="•"/>
            </a:pPr>
            <a:r>
              <a:rPr lang="en-US" dirty="0"/>
              <a:t>The war on drugs campaign continues to be a polarizing issue among those who are for and against enforcing punitive measures towards citizens who use drugs. Moreover, the country is facing a complex  and multifactorial drug using and policy crises—an inevitable reality that we need to face until today.</a:t>
            </a:r>
          </a:p>
        </p:txBody>
      </p:sp>
      <p:sp>
        <p:nvSpPr>
          <p:cNvPr id="4" name="Slide Number Placeholder 3"/>
          <p:cNvSpPr>
            <a:spLocks noGrp="1"/>
          </p:cNvSpPr>
          <p:nvPr>
            <p:ph type="sldNum" sz="quarter" idx="5"/>
          </p:nvPr>
        </p:nvSpPr>
        <p:spPr/>
        <p:txBody>
          <a:bodyPr/>
          <a:lstStyle/>
          <a:p>
            <a:fld id="{F258BDAE-711E-FF46-B2F8-4E27988BF009}" type="slidenum">
              <a:rPr lang="en-US" smtClean="0"/>
              <a:t>2</a:t>
            </a:fld>
            <a:endParaRPr lang="en-US"/>
          </a:p>
        </p:txBody>
      </p:sp>
    </p:spTree>
    <p:extLst>
      <p:ext uri="{BB962C8B-B14F-4D97-AF65-F5344CB8AC3E}">
        <p14:creationId xmlns:p14="http://schemas.microsoft.com/office/powerpoint/2010/main" val="190714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8BDAE-711E-FF46-B2F8-4E27988BF009}" type="slidenum">
              <a:rPr lang="en-US" smtClean="0"/>
              <a:t>3</a:t>
            </a:fld>
            <a:endParaRPr lang="en-US"/>
          </a:p>
        </p:txBody>
      </p:sp>
    </p:spTree>
    <p:extLst>
      <p:ext uri="{BB962C8B-B14F-4D97-AF65-F5344CB8AC3E}">
        <p14:creationId xmlns:p14="http://schemas.microsoft.com/office/powerpoint/2010/main" val="220677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8BDAE-711E-FF46-B2F8-4E27988BF009}" type="slidenum">
              <a:rPr lang="en-US" smtClean="0"/>
              <a:t>10</a:t>
            </a:fld>
            <a:endParaRPr lang="en-US"/>
          </a:p>
        </p:txBody>
      </p:sp>
    </p:spTree>
    <p:extLst>
      <p:ext uri="{BB962C8B-B14F-4D97-AF65-F5344CB8AC3E}">
        <p14:creationId xmlns:p14="http://schemas.microsoft.com/office/powerpoint/2010/main" val="2681290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2DFD-B8C5-484A-8EB2-E132B02C03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70138F-7F82-4348-9AD7-66A5C349C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8DA5A-C8B9-3C43-B2F9-981E0A96A12B}"/>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5" name="Footer Placeholder 4">
            <a:extLst>
              <a:ext uri="{FF2B5EF4-FFF2-40B4-BE49-F238E27FC236}">
                <a16:creationId xmlns:a16="http://schemas.microsoft.com/office/drawing/2014/main" id="{3C513F9B-375C-A847-9E43-CF19713B4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2A2EA-5BF9-F547-BE23-B1B3DE14A098}"/>
              </a:ext>
            </a:extLst>
          </p:cNvPr>
          <p:cNvSpPr>
            <a:spLocks noGrp="1"/>
          </p:cNvSpPr>
          <p:nvPr>
            <p:ph type="sldNum" sz="quarter" idx="12"/>
          </p:nvPr>
        </p:nvSpPr>
        <p:spPr/>
        <p:txBody>
          <a:bodyPr/>
          <a:lstStyle/>
          <a:p>
            <a:fld id="{336BC783-33CE-254D-9EFD-F58C8A241D2A}" type="slidenum">
              <a:rPr lang="en-US" smtClean="0"/>
              <a:t>‹#›</a:t>
            </a:fld>
            <a:endParaRPr lang="en-US"/>
          </a:p>
        </p:txBody>
      </p:sp>
      <p:sp>
        <p:nvSpPr>
          <p:cNvPr id="7" name="Rectangle 6">
            <a:extLst>
              <a:ext uri="{FF2B5EF4-FFF2-40B4-BE49-F238E27FC236}">
                <a16:creationId xmlns:a16="http://schemas.microsoft.com/office/drawing/2014/main" id="{800AD80C-F0D2-1F40-B57B-47A25479F0AA}"/>
              </a:ext>
            </a:extLst>
          </p:cNvPr>
          <p:cNvSpPr/>
          <p:nvPr userDrawn="1"/>
        </p:nvSpPr>
        <p:spPr>
          <a:xfrm>
            <a:off x="10058253" y="5987018"/>
            <a:ext cx="1295547" cy="369332"/>
          </a:xfrm>
          <a:prstGeom prst="rect">
            <a:avLst/>
          </a:prstGeom>
        </p:spPr>
        <p:txBody>
          <a:bodyPr wrap="none">
            <a:spAutoFit/>
          </a:bodyPr>
          <a:lstStyle/>
          <a:p>
            <a:pPr algn="l"/>
            <a:r>
              <a:rPr lang="en-US" dirty="0">
                <a:solidFill>
                  <a:srgbClr val="FED700"/>
                </a:solidFill>
                <a:effectLst>
                  <a:outerShdw blurRad="38100" dist="38100" dir="2700000" algn="tl">
                    <a:srgbClr val="000000">
                      <a:alpha val="43137"/>
                    </a:srgbClr>
                  </a:outerShdw>
                </a:effectLst>
                <a:latin typeface="Tagalog Doctrina 1593" charset="0"/>
                <a:ea typeface="Tagalog Doctrina 1593" charset="0"/>
                <a:cs typeface="Tagalog Doctrina 1593" charset="0"/>
              </a:rPr>
              <a:t>ᜋᜌ᜔ᜃᜒᜎ᜔ ᜐᜒ</a:t>
            </a:r>
          </a:p>
        </p:txBody>
      </p:sp>
    </p:spTree>
    <p:extLst>
      <p:ext uri="{BB962C8B-B14F-4D97-AF65-F5344CB8AC3E}">
        <p14:creationId xmlns:p14="http://schemas.microsoft.com/office/powerpoint/2010/main" val="295219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81AA-46F6-3F49-847E-9AA543176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50F447-A4EC-8B4B-A89C-FB7F601269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06A35-F8AD-A740-871B-F89381D5F11F}"/>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5" name="Footer Placeholder 4">
            <a:extLst>
              <a:ext uri="{FF2B5EF4-FFF2-40B4-BE49-F238E27FC236}">
                <a16:creationId xmlns:a16="http://schemas.microsoft.com/office/drawing/2014/main" id="{09BE9496-B992-BD4C-9AB4-8404CD371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A2C0C-73C8-E744-8776-8DFDF3C133AA}"/>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103076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7C720-B6A2-F045-98DC-778E87F108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E0B00E-1564-DF4C-A909-3E6B2A1DBF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02BAF-5E97-DD47-BC59-CAA6A6A03C8F}"/>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5" name="Footer Placeholder 4">
            <a:extLst>
              <a:ext uri="{FF2B5EF4-FFF2-40B4-BE49-F238E27FC236}">
                <a16:creationId xmlns:a16="http://schemas.microsoft.com/office/drawing/2014/main" id="{CEEB9256-6CFD-D344-B1EE-767A7FA74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18DA7-4DC3-DB4B-A81C-4766BB4B1ADB}"/>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3383312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E43C-97B7-4344-9338-0BAADFD1A9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7768C-0DC2-6648-B1E9-CAAE5CEB9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539FF0-2C97-144E-98DC-AE60D677E629}"/>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5" name="Footer Placeholder 4">
            <a:extLst>
              <a:ext uri="{FF2B5EF4-FFF2-40B4-BE49-F238E27FC236}">
                <a16:creationId xmlns:a16="http://schemas.microsoft.com/office/drawing/2014/main" id="{C7CDB197-C5E0-BA4E-963C-6D8AAFBE1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5B548-ECD3-4D4A-AB53-FE139E5FF672}"/>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270684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1BE9-8D5C-4B47-AD3C-0DB28CB86C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7CA1EC-6BEF-1043-8B8C-D7397F02A2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5A093-84BC-B34C-B741-063670FD59D0}"/>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5" name="Footer Placeholder 4">
            <a:extLst>
              <a:ext uri="{FF2B5EF4-FFF2-40B4-BE49-F238E27FC236}">
                <a16:creationId xmlns:a16="http://schemas.microsoft.com/office/drawing/2014/main" id="{CCEB325B-9009-6E4D-BB4C-481C6317A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7182A-50DA-EA44-94F0-93E74897513C}"/>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238353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D9980-B12E-A047-B0DD-1C8F09A2E9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337CEB-2B15-5648-BB6D-3E9F8C6626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FB9246-0535-2443-828A-6ED1C9425A71}"/>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5" name="Footer Placeholder 4">
            <a:extLst>
              <a:ext uri="{FF2B5EF4-FFF2-40B4-BE49-F238E27FC236}">
                <a16:creationId xmlns:a16="http://schemas.microsoft.com/office/drawing/2014/main" id="{0BCEFBDB-8742-8C44-BB3D-6B09B5DE6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CE504-4206-D042-B359-0256920C0F39}"/>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1301135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E34F-110E-624D-81F1-1D028DB1FE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058D22-CA7D-F74C-9EE6-1695527192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F29EA6-58DB-CA43-AFD0-9C04EEFB8C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811B3-B2EB-4240-8713-F5C8F8369DFE}"/>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6" name="Footer Placeholder 5">
            <a:extLst>
              <a:ext uri="{FF2B5EF4-FFF2-40B4-BE49-F238E27FC236}">
                <a16:creationId xmlns:a16="http://schemas.microsoft.com/office/drawing/2014/main" id="{599AB196-F7F3-0844-B756-D6B309909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93A6B-F5EF-434A-BA65-E8B08B3252A3}"/>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2059206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B5D7-0287-E14F-94C7-641F006E69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BCCD90F-D571-CB43-8262-D70097A31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5D4ABB-90A5-B147-B2DE-5128F3C16A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123F85-C295-3944-AA36-153CB18B61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13819D-60C1-054A-85D9-82BC51F3C23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C7514-72A8-BF40-B914-631CE56AA289}"/>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8" name="Footer Placeholder 7">
            <a:extLst>
              <a:ext uri="{FF2B5EF4-FFF2-40B4-BE49-F238E27FC236}">
                <a16:creationId xmlns:a16="http://schemas.microsoft.com/office/drawing/2014/main" id="{ECB8F9CE-2683-BD4F-A7CB-2BA7FA6A3A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96B120-D10E-F948-A5DE-DA41789021F7}"/>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101999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3C03-D8B8-6949-8A44-56E1612C4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02A1AD-8C92-2D4D-AACD-164C41214B13}"/>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4" name="Footer Placeholder 3">
            <a:extLst>
              <a:ext uri="{FF2B5EF4-FFF2-40B4-BE49-F238E27FC236}">
                <a16:creationId xmlns:a16="http://schemas.microsoft.com/office/drawing/2014/main" id="{88B5E394-A636-3A44-9A95-6F5FC6020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13CAA-7B2E-694F-BCA9-FC3540C62616}"/>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3290209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240F0-27DB-7C41-8575-68B8D6435C3C}"/>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3" name="Footer Placeholder 2">
            <a:extLst>
              <a:ext uri="{FF2B5EF4-FFF2-40B4-BE49-F238E27FC236}">
                <a16:creationId xmlns:a16="http://schemas.microsoft.com/office/drawing/2014/main" id="{F6061E71-9206-2648-9C62-4836DB1556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37859A-7260-4648-99AB-2A03B728593F}"/>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3565930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C2F3-A817-9D4D-9D8E-B72DB23881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22EA8-1B09-724B-A86C-BB186DB25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0F1C44-81DB-DF4D-80AD-D2AC4725F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58F5F4-8590-584C-A312-B75E5FF884C4}"/>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6" name="Footer Placeholder 5">
            <a:extLst>
              <a:ext uri="{FF2B5EF4-FFF2-40B4-BE49-F238E27FC236}">
                <a16:creationId xmlns:a16="http://schemas.microsoft.com/office/drawing/2014/main" id="{97C9EBD8-F026-E848-BB75-5DE9698B2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DEA84-6D2F-944F-A651-19E9E372F0FB}"/>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306593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33E2-50A5-0549-942D-D5B1FB08C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1F1CB-A69D-234F-BFDB-5AB0D42474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2F47E-9A5A-294D-931B-AD1F024E3977}"/>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5" name="Footer Placeholder 4">
            <a:extLst>
              <a:ext uri="{FF2B5EF4-FFF2-40B4-BE49-F238E27FC236}">
                <a16:creationId xmlns:a16="http://schemas.microsoft.com/office/drawing/2014/main" id="{956A9100-9868-7F4A-A75D-4C499A11E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98556-98D1-FF46-B9B0-187EF27591D1}"/>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3511387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8AEA-E48D-D94A-ADF0-B52224B7D8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8FED03-554E-1742-9264-98B89CFFB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82689B-2885-944A-9EE3-96F7CC618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A0C39A-24E9-714B-A462-123442F99C95}"/>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6" name="Footer Placeholder 5">
            <a:extLst>
              <a:ext uri="{FF2B5EF4-FFF2-40B4-BE49-F238E27FC236}">
                <a16:creationId xmlns:a16="http://schemas.microsoft.com/office/drawing/2014/main" id="{6C67AD15-840B-FD48-8E75-B751EA055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834D8-A583-0E42-81B5-AB97CB1E7D98}"/>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3513415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2165-ADBE-914E-A91A-77CFA9914E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4A0DD9-11A3-9344-989E-7242A08FCF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680-6003-5748-9633-DB0C9A666F7D}"/>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5" name="Footer Placeholder 4">
            <a:extLst>
              <a:ext uri="{FF2B5EF4-FFF2-40B4-BE49-F238E27FC236}">
                <a16:creationId xmlns:a16="http://schemas.microsoft.com/office/drawing/2014/main" id="{595B9558-23E6-C54D-BCFC-A06E4898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2CDF8-2DC6-B74B-AEB5-736D2329463F}"/>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1245235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189E4-FA17-F74C-AFB3-54905A3C8D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81F68E-D770-FD45-B777-B49DE2B3A3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DD3EC-4EE3-8D4C-85A5-13FE0BE88C16}"/>
              </a:ext>
            </a:extLst>
          </p:cNvPr>
          <p:cNvSpPr>
            <a:spLocks noGrp="1"/>
          </p:cNvSpPr>
          <p:nvPr>
            <p:ph type="dt" sz="half" idx="10"/>
          </p:nvPr>
        </p:nvSpPr>
        <p:spPr/>
        <p:txBody>
          <a:bodyPr/>
          <a:lstStyle/>
          <a:p>
            <a:fld id="{8F3DA091-EFAA-D74B-A37F-B1638C5106DE}" type="datetimeFigureOut">
              <a:rPr lang="en-US" smtClean="0"/>
              <a:t>7/15/2019</a:t>
            </a:fld>
            <a:endParaRPr lang="en-US"/>
          </a:p>
        </p:txBody>
      </p:sp>
      <p:sp>
        <p:nvSpPr>
          <p:cNvPr id="5" name="Footer Placeholder 4">
            <a:extLst>
              <a:ext uri="{FF2B5EF4-FFF2-40B4-BE49-F238E27FC236}">
                <a16:creationId xmlns:a16="http://schemas.microsoft.com/office/drawing/2014/main" id="{7A4800E9-4AEB-0640-A2B9-3FA0656CB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E5F5B-5CDF-834F-8769-A21AA8F61FCE}"/>
              </a:ext>
            </a:extLst>
          </p:cNvPr>
          <p:cNvSpPr>
            <a:spLocks noGrp="1"/>
          </p:cNvSpPr>
          <p:nvPr>
            <p:ph type="sldNum" sz="quarter" idx="12"/>
          </p:nvPr>
        </p:nvSpPr>
        <p:spPr/>
        <p:txBody>
          <a:bodyPr/>
          <a:lstStyle/>
          <a:p>
            <a:fld id="{891864CC-5850-404A-BF5F-584EC4E84CEB}" type="slidenum">
              <a:rPr lang="en-US" smtClean="0"/>
              <a:t>‹#›</a:t>
            </a:fld>
            <a:endParaRPr lang="en-US"/>
          </a:p>
        </p:txBody>
      </p:sp>
    </p:spTree>
    <p:extLst>
      <p:ext uri="{BB962C8B-B14F-4D97-AF65-F5344CB8AC3E}">
        <p14:creationId xmlns:p14="http://schemas.microsoft.com/office/powerpoint/2010/main" val="280598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3634-3948-F44F-91D1-F148C54E99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13AB1D-A963-7142-8629-BE8E7C48D4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935F820-3E91-CF47-A38C-54463994318D}"/>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5" name="Footer Placeholder 4">
            <a:extLst>
              <a:ext uri="{FF2B5EF4-FFF2-40B4-BE49-F238E27FC236}">
                <a16:creationId xmlns:a16="http://schemas.microsoft.com/office/drawing/2014/main" id="{3A7A746F-AFB3-A54A-9262-85ACDA0E2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27EBE-F39E-7A44-AD95-40C5582130B9}"/>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2038707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1DC8-7913-A340-93D7-AC90952264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19049-9D4A-6647-8101-B34280B6B3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275771-AEA4-5549-A661-88C50B5951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31BA4-4233-F745-A0DD-3D5A03C3B4CC}"/>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6" name="Footer Placeholder 5">
            <a:extLst>
              <a:ext uri="{FF2B5EF4-FFF2-40B4-BE49-F238E27FC236}">
                <a16:creationId xmlns:a16="http://schemas.microsoft.com/office/drawing/2014/main" id="{4A7CD85B-732F-B24A-918E-595D078133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90E9D-EB0F-AA46-B345-F2DFF5696C2B}"/>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68884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22A5-8A1E-7D44-A212-1C51869B6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284D53-11BC-8040-8878-8B4A073314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D3603B-7EF6-524B-84F5-66039D7173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34F04E-F418-854C-BC88-39E4A90A97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4404C3-D310-E249-926A-9731789660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28B3DD-1D5F-9849-86FC-45FF547CC053}"/>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8" name="Footer Placeholder 7">
            <a:extLst>
              <a:ext uri="{FF2B5EF4-FFF2-40B4-BE49-F238E27FC236}">
                <a16:creationId xmlns:a16="http://schemas.microsoft.com/office/drawing/2014/main" id="{11BD0DF0-32FE-DC48-B542-E3499119E1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712FC7-A4E4-D344-8DD5-52BDF9D5FA2E}"/>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4146555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8ACF0-4620-8745-AE36-852D89367C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DD0466-B9C9-AC42-8AEC-EC4E79D43DD4}"/>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4" name="Footer Placeholder 3">
            <a:extLst>
              <a:ext uri="{FF2B5EF4-FFF2-40B4-BE49-F238E27FC236}">
                <a16:creationId xmlns:a16="http://schemas.microsoft.com/office/drawing/2014/main" id="{F803908D-8A07-214D-A7B1-45A7A84EE8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B4E001-97C5-3E43-A244-C1EF7721F814}"/>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3885663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D4F2CA-0F5A-5249-9E0B-996BDE1B9356}"/>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3" name="Footer Placeholder 2">
            <a:extLst>
              <a:ext uri="{FF2B5EF4-FFF2-40B4-BE49-F238E27FC236}">
                <a16:creationId xmlns:a16="http://schemas.microsoft.com/office/drawing/2014/main" id="{F77C32F0-7EA4-B646-8471-8E1237F14E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AAD50-E9FB-044D-92D4-3C8746961DC9}"/>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318131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1E19-E754-E74C-892A-782CA6B3B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E50087-F84E-2D4C-848F-DBDCF525F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A17F6F-1426-E34C-8408-EDAC77979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BF78D7-AA8D-7746-B563-4EF4171765E7}"/>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6" name="Footer Placeholder 5">
            <a:extLst>
              <a:ext uri="{FF2B5EF4-FFF2-40B4-BE49-F238E27FC236}">
                <a16:creationId xmlns:a16="http://schemas.microsoft.com/office/drawing/2014/main" id="{B869017F-C549-304F-A82B-52D403F652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6F365A-142B-A44A-83D7-3F9A01B4B0B0}"/>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176032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1C88-D249-A647-8D62-526419F1C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BD6E88-DB8F-2A42-A1B6-5FF71FBCF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74CAFE-8849-7C48-B199-1CACE2186D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A8D96D-26CF-E04C-B388-974F97EABBD4}"/>
              </a:ext>
            </a:extLst>
          </p:cNvPr>
          <p:cNvSpPr>
            <a:spLocks noGrp="1"/>
          </p:cNvSpPr>
          <p:nvPr>
            <p:ph type="dt" sz="half" idx="10"/>
          </p:nvPr>
        </p:nvSpPr>
        <p:spPr/>
        <p:txBody>
          <a:bodyPr/>
          <a:lstStyle/>
          <a:p>
            <a:fld id="{B80654AA-52CD-C24C-995B-CE88E44EAA42}" type="datetimeFigureOut">
              <a:rPr lang="en-US" smtClean="0"/>
              <a:t>7/15/2019</a:t>
            </a:fld>
            <a:endParaRPr lang="en-US"/>
          </a:p>
        </p:txBody>
      </p:sp>
      <p:sp>
        <p:nvSpPr>
          <p:cNvPr id="6" name="Footer Placeholder 5">
            <a:extLst>
              <a:ext uri="{FF2B5EF4-FFF2-40B4-BE49-F238E27FC236}">
                <a16:creationId xmlns:a16="http://schemas.microsoft.com/office/drawing/2014/main" id="{2CA86227-3F16-5945-B58F-06129E7F59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A7DEA-5084-C146-9216-5F281424D6E4}"/>
              </a:ext>
            </a:extLst>
          </p:cNvPr>
          <p:cNvSpPr>
            <a:spLocks noGrp="1"/>
          </p:cNvSpPr>
          <p:nvPr>
            <p:ph type="sldNum" sz="quarter" idx="12"/>
          </p:nvPr>
        </p:nvSpPr>
        <p:spPr/>
        <p:txBody>
          <a:bodyPr/>
          <a:lstStyle/>
          <a:p>
            <a:fld id="{336BC783-33CE-254D-9EFD-F58C8A241D2A}" type="slidenum">
              <a:rPr lang="en-US" smtClean="0"/>
              <a:t>‹#›</a:t>
            </a:fld>
            <a:endParaRPr lang="en-US"/>
          </a:p>
        </p:txBody>
      </p:sp>
    </p:spTree>
    <p:extLst>
      <p:ext uri="{BB962C8B-B14F-4D97-AF65-F5344CB8AC3E}">
        <p14:creationId xmlns:p14="http://schemas.microsoft.com/office/powerpoint/2010/main" val="397739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D6C04AB-EFE4-7844-8A63-4E2514C1E169}"/>
              </a:ext>
            </a:extLst>
          </p:cNvPr>
          <p:cNvPicPr>
            <a:picLocks noChangeAspect="1"/>
          </p:cNvPicPr>
          <p:nvPr userDrawn="1"/>
        </p:nvPicPr>
        <p:blipFill rotWithShape="1">
          <a:blip r:embed="rId13">
            <a:alphaModFix amt="35000"/>
            <a:extLst>
              <a:ext uri="{BEBA8EAE-BF5A-486C-A8C5-ECC9F3942E4B}">
                <a14:imgProps xmlns:a14="http://schemas.microsoft.com/office/drawing/2010/main">
                  <a14:imgLayer>
                    <a14:imgEffect>
                      <a14:sharpenSoften amount="50000"/>
                    </a14:imgEffect>
                  </a14:imgLayer>
                </a14:imgProps>
              </a:ext>
            </a:extLst>
          </a:blip>
          <a:srcRect b="8039"/>
          <a:stretch/>
        </p:blipFill>
        <p:spPr>
          <a:xfrm>
            <a:off x="7243010" y="-2"/>
            <a:ext cx="6941145" cy="6893805"/>
          </a:xfrm>
          <a:prstGeom prst="rect">
            <a:avLst/>
          </a:prstGeom>
        </p:spPr>
      </p:pic>
      <p:pic>
        <p:nvPicPr>
          <p:cNvPr id="26" name="Picture 25">
            <a:extLst>
              <a:ext uri="{FF2B5EF4-FFF2-40B4-BE49-F238E27FC236}">
                <a16:creationId xmlns:a16="http://schemas.microsoft.com/office/drawing/2014/main" id="{8B76EB33-19C9-574A-9B29-7BF4E8BB0CE1}"/>
              </a:ext>
            </a:extLst>
          </p:cNvPr>
          <p:cNvPicPr>
            <a:picLocks noChangeAspect="1"/>
          </p:cNvPicPr>
          <p:nvPr userDrawn="1"/>
        </p:nvPicPr>
        <p:blipFill rotWithShape="1">
          <a:blip r:embed="rId13">
            <a:alphaModFix amt="35000"/>
            <a:extLst>
              <a:ext uri="{BEBA8EAE-BF5A-486C-A8C5-ECC9F3942E4B}">
                <a14:imgProps xmlns:a14="http://schemas.microsoft.com/office/drawing/2010/main">
                  <a14:imgLayer>
                    <a14:imgEffect>
                      <a14:sharpenSoften amount="50000"/>
                    </a14:imgEffect>
                  </a14:imgLayer>
                </a14:imgProps>
              </a:ext>
            </a:extLst>
          </a:blip>
          <a:srcRect b="8039"/>
          <a:stretch/>
        </p:blipFill>
        <p:spPr>
          <a:xfrm>
            <a:off x="301865" y="-1"/>
            <a:ext cx="6941145" cy="6893805"/>
          </a:xfrm>
          <a:prstGeom prst="rect">
            <a:avLst/>
          </a:prstGeom>
        </p:spPr>
      </p:pic>
      <p:sp>
        <p:nvSpPr>
          <p:cNvPr id="15" name="Rectangle 14">
            <a:extLst>
              <a:ext uri="{FF2B5EF4-FFF2-40B4-BE49-F238E27FC236}">
                <a16:creationId xmlns:a16="http://schemas.microsoft.com/office/drawing/2014/main" id="{AF98F760-BE1D-B444-B0F6-0E83ECAAC52F}"/>
              </a:ext>
            </a:extLst>
          </p:cNvPr>
          <p:cNvSpPr/>
          <p:nvPr userDrawn="1"/>
        </p:nvSpPr>
        <p:spPr>
          <a:xfrm rot="441165">
            <a:off x="-381727" y="-106612"/>
            <a:ext cx="994220" cy="2376373"/>
          </a:xfrm>
          <a:prstGeom prst="rect">
            <a:avLst/>
          </a:prstGeom>
          <a:gradFill flip="none" rotWithShape="1">
            <a:gsLst>
              <a:gs pos="0">
                <a:srgbClr val="4168BE">
                  <a:shade val="30000"/>
                  <a:satMod val="115000"/>
                </a:srgbClr>
              </a:gs>
              <a:gs pos="50000">
                <a:srgbClr val="4168BE">
                  <a:shade val="67500"/>
                  <a:satMod val="115000"/>
                </a:srgbClr>
              </a:gs>
              <a:gs pos="100000">
                <a:srgbClr val="4168B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A1A5880-85D1-7D48-A51E-08B26A817995}"/>
              </a:ext>
            </a:extLst>
          </p:cNvPr>
          <p:cNvSpPr/>
          <p:nvPr userDrawn="1"/>
        </p:nvSpPr>
        <p:spPr>
          <a:xfrm rot="411681">
            <a:off x="-383027" y="2271169"/>
            <a:ext cx="989913" cy="2291938"/>
          </a:xfrm>
          <a:prstGeom prst="rect">
            <a:avLst/>
          </a:prstGeom>
          <a:gradFill flip="none" rotWithShape="1">
            <a:gsLst>
              <a:gs pos="0">
                <a:srgbClr val="D72537">
                  <a:shade val="30000"/>
                  <a:satMod val="115000"/>
                </a:srgbClr>
              </a:gs>
              <a:gs pos="50000">
                <a:srgbClr val="D72537">
                  <a:shade val="67500"/>
                  <a:satMod val="115000"/>
                </a:srgbClr>
              </a:gs>
              <a:gs pos="100000">
                <a:srgbClr val="D72537">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30EBFB7-42CA-744F-9174-D3B89168461B}"/>
              </a:ext>
            </a:extLst>
          </p:cNvPr>
          <p:cNvSpPr/>
          <p:nvPr userDrawn="1"/>
        </p:nvSpPr>
        <p:spPr>
          <a:xfrm rot="437117">
            <a:off x="-512912" y="4563553"/>
            <a:ext cx="1060083" cy="2291938"/>
          </a:xfrm>
          <a:prstGeom prst="rect">
            <a:avLst/>
          </a:prstGeom>
          <a:gradFill flip="none" rotWithShape="1">
            <a:gsLst>
              <a:gs pos="0">
                <a:srgbClr val="FED700">
                  <a:shade val="30000"/>
                  <a:satMod val="115000"/>
                </a:srgbClr>
              </a:gs>
              <a:gs pos="50000">
                <a:srgbClr val="FED700">
                  <a:shade val="67500"/>
                  <a:satMod val="115000"/>
                </a:srgbClr>
              </a:gs>
              <a:gs pos="100000">
                <a:srgbClr val="FED7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1ADCE6A-5E15-BB4E-A786-D2BF8BF24F83}"/>
              </a:ext>
            </a:extLst>
          </p:cNvPr>
          <p:cNvSpPr>
            <a:spLocks noGrp="1"/>
          </p:cNvSpPr>
          <p:nvPr>
            <p:ph type="title"/>
          </p:nvPr>
        </p:nvSpPr>
        <p:spPr>
          <a:xfrm>
            <a:off x="838200" y="365125"/>
            <a:ext cx="96092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217138-0842-3F4B-9330-0547601BB9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22ECF2-7EEF-4A42-A1E1-D62707EC8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168BE"/>
                </a:solidFill>
                <a:latin typeface="Arial" panose="020B0604020202020204" pitchFamily="34" charset="0"/>
                <a:cs typeface="Arial" panose="020B0604020202020204" pitchFamily="34" charset="0"/>
              </a:defRPr>
            </a:lvl1pPr>
          </a:lstStyle>
          <a:p>
            <a:fld id="{B80654AA-52CD-C24C-995B-CE88E44EAA42}" type="datetimeFigureOut">
              <a:rPr lang="en-US" smtClean="0"/>
              <a:pPr/>
              <a:t>7/15/2019</a:t>
            </a:fld>
            <a:endParaRPr lang="en-US" dirty="0"/>
          </a:p>
        </p:txBody>
      </p:sp>
      <p:sp>
        <p:nvSpPr>
          <p:cNvPr id="5" name="Footer Placeholder 4">
            <a:extLst>
              <a:ext uri="{FF2B5EF4-FFF2-40B4-BE49-F238E27FC236}">
                <a16:creationId xmlns:a16="http://schemas.microsoft.com/office/drawing/2014/main" id="{EDD9A840-FD48-F545-A394-E4984F10B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a:solidFill>
                  <a:srgbClr val="D72537"/>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E5670C9F-9D7C-5343-948A-1757E1B0D7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168BE"/>
                </a:solidFill>
                <a:latin typeface="Arial" panose="020B0604020202020204" pitchFamily="34" charset="0"/>
                <a:cs typeface="Arial" panose="020B0604020202020204" pitchFamily="34" charset="0"/>
              </a:defRPr>
            </a:lvl1pPr>
          </a:lstStyle>
          <a:p>
            <a:fld id="{336BC783-33CE-254D-9EFD-F58C8A241D2A}" type="slidenum">
              <a:rPr lang="en-US" smtClean="0"/>
              <a:pPr/>
              <a:t>‹#›</a:t>
            </a:fld>
            <a:endParaRPr lang="en-US" dirty="0"/>
          </a:p>
        </p:txBody>
      </p:sp>
      <p:pic>
        <p:nvPicPr>
          <p:cNvPr id="10" name="Picture 9">
            <a:extLst>
              <a:ext uri="{FF2B5EF4-FFF2-40B4-BE49-F238E27FC236}">
                <a16:creationId xmlns:a16="http://schemas.microsoft.com/office/drawing/2014/main" id="{9053409A-2B16-7444-A837-EC548BD22BE2}"/>
              </a:ext>
            </a:extLst>
          </p:cNvPr>
          <p:cNvPicPr>
            <a:picLocks noChangeAspect="1"/>
          </p:cNvPicPr>
          <p:nvPr userDrawn="1"/>
        </p:nvPicPr>
        <p:blipFill>
          <a:blip r:embed="rId14"/>
          <a:stretch>
            <a:fillRect/>
          </a:stretch>
        </p:blipFill>
        <p:spPr>
          <a:xfrm>
            <a:off x="10558751" y="216013"/>
            <a:ext cx="1366583" cy="1474675"/>
          </a:xfrm>
          <a:prstGeom prst="rect">
            <a:avLst/>
          </a:prstGeom>
        </p:spPr>
      </p:pic>
    </p:spTree>
    <p:extLst>
      <p:ext uri="{BB962C8B-B14F-4D97-AF65-F5344CB8AC3E}">
        <p14:creationId xmlns:p14="http://schemas.microsoft.com/office/powerpoint/2010/main" val="21264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rgbClr val="D7253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CF5DA9-00D0-214E-810F-4B5B673CACBB}"/>
              </a:ext>
            </a:extLst>
          </p:cNvPr>
          <p:cNvPicPr>
            <a:picLocks noChangeAspect="1"/>
          </p:cNvPicPr>
          <p:nvPr userDrawn="1"/>
        </p:nvPicPr>
        <p:blipFill rotWithShape="1">
          <a:blip r:embed="rId13">
            <a:alphaModFix amt="35000"/>
            <a:extLst>
              <a:ext uri="{BEBA8EAE-BF5A-486C-A8C5-ECC9F3942E4B}">
                <a14:imgProps xmlns:a14="http://schemas.microsoft.com/office/drawing/2010/main">
                  <a14:imgLayer>
                    <a14:imgEffect>
                      <a14:sharpenSoften amount="50000"/>
                    </a14:imgEffect>
                  </a14:imgLayer>
                </a14:imgProps>
              </a:ext>
            </a:extLst>
          </a:blip>
          <a:srcRect b="8039"/>
          <a:stretch/>
        </p:blipFill>
        <p:spPr>
          <a:xfrm>
            <a:off x="6941145" y="-35806"/>
            <a:ext cx="6941145" cy="6893805"/>
          </a:xfrm>
          <a:prstGeom prst="rect">
            <a:avLst/>
          </a:prstGeom>
        </p:spPr>
      </p:pic>
      <p:pic>
        <p:nvPicPr>
          <p:cNvPr id="15" name="Picture 14">
            <a:extLst>
              <a:ext uri="{FF2B5EF4-FFF2-40B4-BE49-F238E27FC236}">
                <a16:creationId xmlns:a16="http://schemas.microsoft.com/office/drawing/2014/main" id="{164FE742-CEFF-A941-952F-012F4F50EC15}"/>
              </a:ext>
            </a:extLst>
          </p:cNvPr>
          <p:cNvPicPr>
            <a:picLocks noChangeAspect="1"/>
          </p:cNvPicPr>
          <p:nvPr userDrawn="1"/>
        </p:nvPicPr>
        <p:blipFill rotWithShape="1">
          <a:blip r:embed="rId13">
            <a:alphaModFix amt="35000"/>
            <a:extLst>
              <a:ext uri="{BEBA8EAE-BF5A-486C-A8C5-ECC9F3942E4B}">
                <a14:imgProps xmlns:a14="http://schemas.microsoft.com/office/drawing/2010/main">
                  <a14:imgLayer>
                    <a14:imgEffect>
                      <a14:sharpenSoften amount="50000"/>
                    </a14:imgEffect>
                  </a14:imgLayer>
                </a14:imgProps>
              </a:ext>
            </a:extLst>
          </a:blip>
          <a:srcRect b="8039"/>
          <a:stretch/>
        </p:blipFill>
        <p:spPr>
          <a:xfrm>
            <a:off x="0" y="-35805"/>
            <a:ext cx="6941145" cy="6893805"/>
          </a:xfrm>
          <a:prstGeom prst="rect">
            <a:avLst/>
          </a:prstGeom>
        </p:spPr>
      </p:pic>
      <p:sp>
        <p:nvSpPr>
          <p:cNvPr id="4" name="Date Placeholder 3">
            <a:extLst>
              <a:ext uri="{FF2B5EF4-FFF2-40B4-BE49-F238E27FC236}">
                <a16:creationId xmlns:a16="http://schemas.microsoft.com/office/drawing/2014/main" id="{05D6C90B-BD16-F144-8D79-DBFFA4C0C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8F3DA091-EFAA-D74B-A37F-B1638C5106DE}" type="datetimeFigureOut">
              <a:rPr lang="en-US" smtClean="0"/>
              <a:pPr/>
              <a:t>7/15/2019</a:t>
            </a:fld>
            <a:endParaRPr lang="en-US" dirty="0"/>
          </a:p>
        </p:txBody>
      </p:sp>
      <p:sp>
        <p:nvSpPr>
          <p:cNvPr id="5" name="Footer Placeholder 4">
            <a:extLst>
              <a:ext uri="{FF2B5EF4-FFF2-40B4-BE49-F238E27FC236}">
                <a16:creationId xmlns:a16="http://schemas.microsoft.com/office/drawing/2014/main" id="{982CEB37-877E-DB4D-82B5-C7EFED61EA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b="1">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FFA409"/>
              </a:solidFill>
            </a:endParaRPr>
          </a:p>
        </p:txBody>
      </p:sp>
      <p:sp>
        <p:nvSpPr>
          <p:cNvPr id="6" name="Slide Number Placeholder 5">
            <a:extLst>
              <a:ext uri="{FF2B5EF4-FFF2-40B4-BE49-F238E27FC236}">
                <a16:creationId xmlns:a16="http://schemas.microsoft.com/office/drawing/2014/main" id="{79A7C6C5-CF1A-A748-8464-CABDC5E79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891864CC-5850-404A-BF5F-584EC4E84CEB}" type="slidenum">
              <a:rPr lang="en-US" smtClean="0"/>
              <a:pPr/>
              <a:t>‹#›</a:t>
            </a:fld>
            <a:endParaRPr lang="en-US" dirty="0"/>
          </a:p>
        </p:txBody>
      </p:sp>
      <p:sp>
        <p:nvSpPr>
          <p:cNvPr id="2" name="Title Placeholder 1">
            <a:extLst>
              <a:ext uri="{FF2B5EF4-FFF2-40B4-BE49-F238E27FC236}">
                <a16:creationId xmlns:a16="http://schemas.microsoft.com/office/drawing/2014/main" id="{BE7D1E7B-18D3-6147-9A65-1E1820A0D8D9}"/>
              </a:ext>
            </a:extLst>
          </p:cNvPr>
          <p:cNvSpPr>
            <a:spLocks noGrp="1"/>
          </p:cNvSpPr>
          <p:nvPr>
            <p:ph type="title"/>
          </p:nvPr>
        </p:nvSpPr>
        <p:spPr>
          <a:xfrm>
            <a:off x="1973580" y="364971"/>
            <a:ext cx="8244840" cy="1325563"/>
          </a:xfrm>
          <a:prstGeom prst="rect">
            <a:avLst/>
          </a:prstGeom>
        </p:spPr>
        <p:txBody>
          <a:bodyPr vert="horz" lIns="91440" tIns="45720" rIns="91440" bIns="45720" rtlCol="0" anchor="ctr">
            <a:normAutofit/>
          </a:bodyPr>
          <a:lstStyle/>
          <a:p>
            <a:r>
              <a:rPr lang="en-US" dirty="0"/>
              <a:t>Click to edit Master title style</a:t>
            </a:r>
          </a:p>
        </p:txBody>
      </p:sp>
      <p:sp>
        <p:nvSpPr>
          <p:cNvPr id="14" name="Rounded Rectangle 13">
            <a:extLst>
              <a:ext uri="{FF2B5EF4-FFF2-40B4-BE49-F238E27FC236}">
                <a16:creationId xmlns:a16="http://schemas.microsoft.com/office/drawing/2014/main" id="{6C26CF13-EE47-204C-B190-6D423238C3E3}"/>
              </a:ext>
            </a:extLst>
          </p:cNvPr>
          <p:cNvSpPr/>
          <p:nvPr userDrawn="1"/>
        </p:nvSpPr>
        <p:spPr>
          <a:xfrm>
            <a:off x="1973580" y="1801190"/>
            <a:ext cx="8295132" cy="4087546"/>
          </a:xfrm>
          <a:prstGeom prst="roundRect">
            <a:avLst>
              <a:gd name="adj" fmla="val 4572"/>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87A4490-52DC-7E4B-BEE7-65C519033CF5}"/>
              </a:ext>
            </a:extLst>
          </p:cNvPr>
          <p:cNvSpPr>
            <a:spLocks noGrp="1"/>
          </p:cNvSpPr>
          <p:nvPr>
            <p:ph type="body" idx="1"/>
          </p:nvPr>
        </p:nvSpPr>
        <p:spPr>
          <a:xfrm>
            <a:off x="2279904" y="1914144"/>
            <a:ext cx="7729728" cy="37945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45F1B2F6-D9B2-E540-9E97-F89831BFDE76}"/>
              </a:ext>
            </a:extLst>
          </p:cNvPr>
          <p:cNvSpPr/>
          <p:nvPr userDrawn="1"/>
        </p:nvSpPr>
        <p:spPr>
          <a:xfrm rot="441165">
            <a:off x="-381727" y="-106612"/>
            <a:ext cx="994220" cy="2376373"/>
          </a:xfrm>
          <a:prstGeom prst="rect">
            <a:avLst/>
          </a:prstGeom>
          <a:gradFill flip="none" rotWithShape="1">
            <a:gsLst>
              <a:gs pos="0">
                <a:srgbClr val="4168BE">
                  <a:shade val="30000"/>
                  <a:satMod val="115000"/>
                </a:srgbClr>
              </a:gs>
              <a:gs pos="50000">
                <a:srgbClr val="4168BE">
                  <a:shade val="67500"/>
                  <a:satMod val="115000"/>
                </a:srgbClr>
              </a:gs>
              <a:gs pos="100000">
                <a:srgbClr val="4168B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C0711E-90FA-C54C-99CE-767955395A89}"/>
              </a:ext>
            </a:extLst>
          </p:cNvPr>
          <p:cNvSpPr/>
          <p:nvPr userDrawn="1"/>
        </p:nvSpPr>
        <p:spPr>
          <a:xfrm rot="411681">
            <a:off x="-383027" y="2271169"/>
            <a:ext cx="989913" cy="2291938"/>
          </a:xfrm>
          <a:prstGeom prst="rect">
            <a:avLst/>
          </a:prstGeom>
          <a:gradFill flip="none" rotWithShape="1">
            <a:gsLst>
              <a:gs pos="0">
                <a:srgbClr val="D72537">
                  <a:shade val="30000"/>
                  <a:satMod val="115000"/>
                </a:srgbClr>
              </a:gs>
              <a:gs pos="50000">
                <a:srgbClr val="D72537">
                  <a:shade val="67500"/>
                  <a:satMod val="115000"/>
                </a:srgbClr>
              </a:gs>
              <a:gs pos="100000">
                <a:srgbClr val="D72537">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5D30E28-773B-D947-ACAF-EBF2154B294C}"/>
              </a:ext>
            </a:extLst>
          </p:cNvPr>
          <p:cNvSpPr/>
          <p:nvPr userDrawn="1"/>
        </p:nvSpPr>
        <p:spPr>
          <a:xfrm rot="437117">
            <a:off x="-512912" y="4563553"/>
            <a:ext cx="1060083" cy="2291938"/>
          </a:xfrm>
          <a:prstGeom prst="rect">
            <a:avLst/>
          </a:prstGeom>
          <a:gradFill flip="none" rotWithShape="1">
            <a:gsLst>
              <a:gs pos="0">
                <a:srgbClr val="FED700">
                  <a:shade val="30000"/>
                  <a:satMod val="115000"/>
                </a:srgbClr>
              </a:gs>
              <a:gs pos="50000">
                <a:srgbClr val="FED700">
                  <a:shade val="67500"/>
                  <a:satMod val="115000"/>
                </a:srgbClr>
              </a:gs>
              <a:gs pos="100000">
                <a:srgbClr val="FED7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FA27ED5-72F4-154F-9A1D-5ECF03106564}"/>
              </a:ext>
            </a:extLst>
          </p:cNvPr>
          <p:cNvPicPr>
            <a:picLocks noChangeAspect="1"/>
          </p:cNvPicPr>
          <p:nvPr userDrawn="1"/>
        </p:nvPicPr>
        <p:blipFill>
          <a:blip r:embed="rId14"/>
          <a:stretch>
            <a:fillRect/>
          </a:stretch>
        </p:blipFill>
        <p:spPr>
          <a:xfrm>
            <a:off x="10558751" y="216013"/>
            <a:ext cx="1366583" cy="1474675"/>
          </a:xfrm>
          <a:prstGeom prst="rect">
            <a:avLst/>
          </a:prstGeom>
        </p:spPr>
      </p:pic>
    </p:spTree>
    <p:extLst>
      <p:ext uri="{BB962C8B-B14F-4D97-AF65-F5344CB8AC3E}">
        <p14:creationId xmlns:p14="http://schemas.microsoft.com/office/powerpoint/2010/main" val="3202042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000" b="1" kern="1200">
          <a:solidFill>
            <a:srgbClr val="D7253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98CB-64CB-DE41-B784-682AB0AB7B31}"/>
              </a:ext>
            </a:extLst>
          </p:cNvPr>
          <p:cNvSpPr>
            <a:spLocks noGrp="1"/>
          </p:cNvSpPr>
          <p:nvPr>
            <p:ph type="ctrTitle"/>
          </p:nvPr>
        </p:nvSpPr>
        <p:spPr>
          <a:xfrm>
            <a:off x="1524000" y="1532267"/>
            <a:ext cx="9144000" cy="1562471"/>
          </a:xfrm>
        </p:spPr>
        <p:txBody>
          <a:bodyPr>
            <a:noAutofit/>
          </a:bodyPr>
          <a:lstStyle/>
          <a:p>
            <a:pPr algn="l"/>
            <a:r>
              <a:rPr lang="en-US" sz="4400" dirty="0"/>
              <a:t>Academic programs on addiction studies in the Philippines</a:t>
            </a:r>
          </a:p>
        </p:txBody>
      </p:sp>
      <p:sp>
        <p:nvSpPr>
          <p:cNvPr id="9" name="Subtitle 2">
            <a:extLst>
              <a:ext uri="{FF2B5EF4-FFF2-40B4-BE49-F238E27FC236}">
                <a16:creationId xmlns:a16="http://schemas.microsoft.com/office/drawing/2014/main" id="{7EDE06DA-F6EC-5540-968F-8C1B8A8B039A}"/>
              </a:ext>
            </a:extLst>
          </p:cNvPr>
          <p:cNvSpPr txBox="1">
            <a:spLocks/>
          </p:cNvSpPr>
          <p:nvPr/>
        </p:nvSpPr>
        <p:spPr>
          <a:xfrm>
            <a:off x="1524000" y="3465513"/>
            <a:ext cx="8723586" cy="17263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Michael </a:t>
            </a:r>
            <a:r>
              <a:rPr lang="en-US" b="1" dirty="0" err="1"/>
              <a:t>Palapal</a:t>
            </a:r>
            <a:r>
              <a:rPr lang="en-US" b="1" dirty="0"/>
              <a:t> Sy </a:t>
            </a:r>
            <a:r>
              <a:rPr lang="en-US" sz="1400" b="1" dirty="0" err="1"/>
              <a:t>MHPEd</a:t>
            </a:r>
            <a:r>
              <a:rPr lang="en-US" sz="1400" b="1" dirty="0"/>
              <a:t> OTRP  </a:t>
            </a:r>
            <a:endParaRPr lang="en-US" b="1" dirty="0"/>
          </a:p>
          <a:p>
            <a:pPr algn="l"/>
            <a:r>
              <a:rPr lang="en-US" sz="1200" dirty="0"/>
              <a:t>PhD (Candidate) in Occupational Therapy, Tokyo Metropolitan University (Japan)</a:t>
            </a:r>
          </a:p>
          <a:p>
            <a:pPr algn="l"/>
            <a:r>
              <a:rPr lang="en-US" sz="1200" dirty="0"/>
              <a:t>Post-graduate Diploma on Drug Studies and Policies from Lisbon University Institute (Portugal)</a:t>
            </a:r>
          </a:p>
          <a:p>
            <a:pPr algn="l"/>
            <a:r>
              <a:rPr lang="en-US" sz="1200" dirty="0"/>
              <a:t>Adjunct Professor, Angeles University Foundation (Philippines)</a:t>
            </a:r>
          </a:p>
          <a:p>
            <a:pPr algn="l"/>
            <a:r>
              <a:rPr lang="en-US" sz="1200" dirty="0"/>
              <a:t>Associate Member, Department of Science and Technology - National Research Council of the Philippines</a:t>
            </a:r>
          </a:p>
          <a:p>
            <a:pPr algn="l"/>
            <a:endParaRPr lang="en-US" dirty="0"/>
          </a:p>
        </p:txBody>
      </p:sp>
      <p:sp>
        <p:nvSpPr>
          <p:cNvPr id="10" name="Footer Placeholder 3">
            <a:extLst>
              <a:ext uri="{FF2B5EF4-FFF2-40B4-BE49-F238E27FC236}">
                <a16:creationId xmlns:a16="http://schemas.microsoft.com/office/drawing/2014/main" id="{7A73846E-E009-4044-8DCC-1F2666A2CC95}"/>
              </a:ext>
            </a:extLst>
          </p:cNvPr>
          <p:cNvSpPr>
            <a:spLocks noGrp="1"/>
          </p:cNvSpPr>
          <p:nvPr>
            <p:ph type="ftr" sz="quarter" idx="11"/>
          </p:nvPr>
        </p:nvSpPr>
        <p:spPr>
          <a:xfrm>
            <a:off x="4715203" y="5232039"/>
            <a:ext cx="4419600" cy="542132"/>
          </a:xfrm>
        </p:spPr>
        <p:txBody>
          <a:bodyPr/>
          <a:lstStyle/>
          <a:p>
            <a:pPr algn="l"/>
            <a:r>
              <a:rPr lang="en-US" dirty="0">
                <a:solidFill>
                  <a:srgbClr val="1E3B7A"/>
                </a:solidFill>
              </a:rPr>
              <a:t>Website : https://</a:t>
            </a:r>
            <a:r>
              <a:rPr lang="en-US" dirty="0" err="1">
                <a:solidFill>
                  <a:srgbClr val="1E3B7A"/>
                </a:solidFill>
              </a:rPr>
              <a:t>www.mikesyot.com</a:t>
            </a:r>
            <a:endParaRPr lang="en-US" dirty="0">
              <a:solidFill>
                <a:srgbClr val="1E3B7A"/>
              </a:solidFill>
            </a:endParaRPr>
          </a:p>
        </p:txBody>
      </p:sp>
      <p:sp>
        <p:nvSpPr>
          <p:cNvPr id="12" name="Footer Placeholder 3">
            <a:extLst>
              <a:ext uri="{FF2B5EF4-FFF2-40B4-BE49-F238E27FC236}">
                <a16:creationId xmlns:a16="http://schemas.microsoft.com/office/drawing/2014/main" id="{011B084C-2EF8-8D40-913A-0AC780E8E38B}"/>
              </a:ext>
            </a:extLst>
          </p:cNvPr>
          <p:cNvSpPr txBox="1">
            <a:spLocks/>
          </p:cNvSpPr>
          <p:nvPr/>
        </p:nvSpPr>
        <p:spPr>
          <a:xfrm>
            <a:off x="1524000" y="5320543"/>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tx1">
                    <a:tint val="75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solidFill>
                  <a:srgbClr val="1E3B7A"/>
                </a:solidFill>
              </a:rPr>
              <a:t>Social Media: @</a:t>
            </a:r>
            <a:r>
              <a:rPr lang="en-US" sz="1600" dirty="0" err="1">
                <a:solidFill>
                  <a:srgbClr val="1E3B7A"/>
                </a:solidFill>
              </a:rPr>
              <a:t>mikesyot</a:t>
            </a:r>
            <a:endParaRPr lang="en-US" sz="1600" dirty="0">
              <a:solidFill>
                <a:srgbClr val="1E3B7A"/>
              </a:solidFill>
            </a:endParaRPr>
          </a:p>
        </p:txBody>
      </p:sp>
      <p:pic>
        <p:nvPicPr>
          <p:cNvPr id="19" name="Picture 18">
            <a:extLst>
              <a:ext uri="{FF2B5EF4-FFF2-40B4-BE49-F238E27FC236}">
                <a16:creationId xmlns:a16="http://schemas.microsoft.com/office/drawing/2014/main" id="{8E2D69E0-EE2E-D440-A5AC-EBF317483D3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88561" y="3862553"/>
            <a:ext cx="2918050" cy="2373186"/>
          </a:xfrm>
          <a:prstGeom prst="rect">
            <a:avLst/>
          </a:prstGeom>
        </p:spPr>
      </p:pic>
      <p:sp>
        <p:nvSpPr>
          <p:cNvPr id="20" name="Footer Placeholder 3">
            <a:extLst>
              <a:ext uri="{FF2B5EF4-FFF2-40B4-BE49-F238E27FC236}">
                <a16:creationId xmlns:a16="http://schemas.microsoft.com/office/drawing/2014/main" id="{5FBB86D0-2285-874F-A7AB-3578D7060FEE}"/>
              </a:ext>
            </a:extLst>
          </p:cNvPr>
          <p:cNvSpPr txBox="1">
            <a:spLocks/>
          </p:cNvSpPr>
          <p:nvPr/>
        </p:nvSpPr>
        <p:spPr>
          <a:xfrm>
            <a:off x="8741263" y="5518871"/>
            <a:ext cx="2800408" cy="542132"/>
          </a:xfrm>
          <a:prstGeom prst="rect">
            <a:avLst/>
          </a:prstGeom>
        </p:spPr>
        <p:txBody>
          <a:bodyPr vert="horz" lIns="91440" tIns="45720" rIns="91440" bIns="45720" rtlCol="0" anchor="ctr"/>
          <a:lstStyle>
            <a:defPPr>
              <a:defRPr lang="en-US"/>
            </a:defPPr>
            <a:lvl1pPr marL="0" algn="ctr" defTabSz="914400" rtl="0" eaLnBrk="1" latinLnBrk="0" hangingPunct="1">
              <a:defRPr sz="1600" b="1" kern="1200">
                <a:solidFill>
                  <a:srgbClr val="D7253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rgbClr val="3A4A56"/>
                </a:solidFill>
                <a:latin typeface="Avenir Medium" panose="02000503020000020003" pitchFamily="2" charset="0"/>
              </a:rPr>
              <a:t>Cusco, Peru | 07.22.19</a:t>
            </a:r>
          </a:p>
        </p:txBody>
      </p:sp>
    </p:spTree>
    <p:extLst>
      <p:ext uri="{BB962C8B-B14F-4D97-AF65-F5344CB8AC3E}">
        <p14:creationId xmlns:p14="http://schemas.microsoft.com/office/powerpoint/2010/main" val="4083432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6C38B-E251-3D4F-9D27-426CC071D319}"/>
              </a:ext>
            </a:extLst>
          </p:cNvPr>
          <p:cNvSpPr>
            <a:spLocks noGrp="1"/>
          </p:cNvSpPr>
          <p:nvPr>
            <p:ph type="title"/>
          </p:nvPr>
        </p:nvSpPr>
        <p:spPr/>
        <p:txBody>
          <a:bodyPr/>
          <a:lstStyle/>
          <a:p>
            <a:r>
              <a:rPr lang="en-US" dirty="0"/>
              <a:t>Headways and setbacks</a:t>
            </a:r>
          </a:p>
        </p:txBody>
      </p:sp>
      <p:graphicFrame>
        <p:nvGraphicFramePr>
          <p:cNvPr id="4" name="Content Placeholder 3">
            <a:extLst>
              <a:ext uri="{FF2B5EF4-FFF2-40B4-BE49-F238E27FC236}">
                <a16:creationId xmlns:a16="http://schemas.microsoft.com/office/drawing/2014/main" id="{79BEE656-2384-9546-ABC2-2B2223E62F19}"/>
              </a:ext>
            </a:extLst>
          </p:cNvPr>
          <p:cNvGraphicFramePr>
            <a:graphicFrameLocks noGrp="1"/>
          </p:cNvGraphicFramePr>
          <p:nvPr>
            <p:ph idx="1"/>
            <p:extLst>
              <p:ext uri="{D42A27DB-BD31-4B8C-83A1-F6EECF244321}">
                <p14:modId xmlns:p14="http://schemas.microsoft.com/office/powerpoint/2010/main" val="959640482"/>
              </p:ext>
            </p:extLst>
          </p:nvPr>
        </p:nvGraphicFramePr>
        <p:xfrm>
          <a:off x="838200" y="1690688"/>
          <a:ext cx="10571922" cy="4486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a:extLst>
              <a:ext uri="{FF2B5EF4-FFF2-40B4-BE49-F238E27FC236}">
                <a16:creationId xmlns:a16="http://schemas.microsoft.com/office/drawing/2014/main" id="{742C5F52-7F5F-9441-A0A0-F422AF6A0D2E}"/>
              </a:ext>
            </a:extLst>
          </p:cNvPr>
          <p:cNvSpPr/>
          <p:nvPr/>
        </p:nvSpPr>
        <p:spPr>
          <a:xfrm>
            <a:off x="1232453" y="2337782"/>
            <a:ext cx="4472608" cy="3566061"/>
          </a:xfrm>
          <a:prstGeom prst="roundRect">
            <a:avLst/>
          </a:prstGeom>
          <a:solidFill>
            <a:schemeClr val="bg1"/>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E85774-64EB-E347-87CC-179841BBE26D}"/>
              </a:ext>
            </a:extLst>
          </p:cNvPr>
          <p:cNvSpPr/>
          <p:nvPr/>
        </p:nvSpPr>
        <p:spPr>
          <a:xfrm>
            <a:off x="1391479" y="2997425"/>
            <a:ext cx="4154556" cy="2554545"/>
          </a:xfrm>
          <a:prstGeom prst="rect">
            <a:avLst/>
          </a:prstGeom>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Post-baccalaureate level</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Qualified professionals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Drug addiction and rehabilitation sector is being prioritized by the current government in terms of policies, research, funding, and human resource development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Hiring of professionals</a:t>
            </a:r>
          </a:p>
        </p:txBody>
      </p:sp>
      <p:sp>
        <p:nvSpPr>
          <p:cNvPr id="8" name="Rounded Rectangle 7">
            <a:extLst>
              <a:ext uri="{FF2B5EF4-FFF2-40B4-BE49-F238E27FC236}">
                <a16:creationId xmlns:a16="http://schemas.microsoft.com/office/drawing/2014/main" id="{188215DD-A6BA-564F-9E64-61458AF24332}"/>
              </a:ext>
            </a:extLst>
          </p:cNvPr>
          <p:cNvSpPr/>
          <p:nvPr/>
        </p:nvSpPr>
        <p:spPr>
          <a:xfrm>
            <a:off x="6520070" y="2337782"/>
            <a:ext cx="4591878" cy="3566061"/>
          </a:xfrm>
          <a:prstGeom prst="roundRect">
            <a:avLst/>
          </a:prstGeom>
          <a:solidFill>
            <a:schemeClr val="bg1"/>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998ADA-568E-8343-9803-AAAC97B7E4F0}"/>
              </a:ext>
            </a:extLst>
          </p:cNvPr>
          <p:cNvSpPr/>
          <p:nvPr/>
        </p:nvSpPr>
        <p:spPr>
          <a:xfrm>
            <a:off x="6679096" y="2720425"/>
            <a:ext cx="4273826" cy="2800767"/>
          </a:xfrm>
          <a:prstGeom prst="rect">
            <a:avLst/>
          </a:prstGeom>
        </p:spPr>
        <p:txBody>
          <a:bodyPr wrap="square" anchor="ctr">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Manpower shortage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Irregular schedules of continuing professional development activities in addiction studies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Limited access for qualifications:</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Profession exclusive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Religion exclusive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No stringent regulations in terms of training and qualifications</a:t>
            </a:r>
          </a:p>
        </p:txBody>
      </p:sp>
      <p:sp>
        <p:nvSpPr>
          <p:cNvPr id="10" name="Rectangle 9">
            <a:extLst>
              <a:ext uri="{FF2B5EF4-FFF2-40B4-BE49-F238E27FC236}">
                <a16:creationId xmlns:a16="http://schemas.microsoft.com/office/drawing/2014/main" id="{53427608-DF96-C74A-AFFA-A3904A1C48B5}"/>
              </a:ext>
            </a:extLst>
          </p:cNvPr>
          <p:cNvSpPr/>
          <p:nvPr/>
        </p:nvSpPr>
        <p:spPr>
          <a:xfrm>
            <a:off x="3963735" y="6322120"/>
            <a:ext cx="4320852" cy="369332"/>
          </a:xfrm>
          <a:prstGeom prst="rect">
            <a:avLst/>
          </a:prstGeom>
        </p:spPr>
        <p:txBody>
          <a:bodyPr wrap="square">
            <a:spAutoFit/>
          </a:bodyPr>
          <a:lstStyle/>
          <a:p>
            <a:pPr algn="ctr"/>
            <a:r>
              <a:rPr lang="en-US" dirty="0">
                <a:solidFill>
                  <a:srgbClr val="D72537"/>
                </a:solidFill>
                <a:latin typeface="Arial" panose="020B0604020202020204" pitchFamily="34" charset="0"/>
                <a:cs typeface="Arial" panose="020B0604020202020204" pitchFamily="34" charset="0"/>
              </a:rPr>
              <a:t>Department of Health, Philippines (2016)</a:t>
            </a:r>
          </a:p>
        </p:txBody>
      </p:sp>
    </p:spTree>
    <p:extLst>
      <p:ext uri="{BB962C8B-B14F-4D97-AF65-F5344CB8AC3E}">
        <p14:creationId xmlns:p14="http://schemas.microsoft.com/office/powerpoint/2010/main" val="406355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BF51-082E-9346-8EDD-CB1F40E8F5B2}"/>
              </a:ext>
            </a:extLst>
          </p:cNvPr>
          <p:cNvSpPr>
            <a:spLocks noGrp="1"/>
          </p:cNvSpPr>
          <p:nvPr>
            <p:ph type="title"/>
          </p:nvPr>
        </p:nvSpPr>
        <p:spPr/>
        <p:txBody>
          <a:bodyPr/>
          <a:lstStyle/>
          <a:p>
            <a:r>
              <a:rPr lang="en-US" dirty="0"/>
              <a:t>Implications</a:t>
            </a:r>
          </a:p>
        </p:txBody>
      </p:sp>
      <p:sp>
        <p:nvSpPr>
          <p:cNvPr id="3" name="Content Placeholder 2">
            <a:extLst>
              <a:ext uri="{FF2B5EF4-FFF2-40B4-BE49-F238E27FC236}">
                <a16:creationId xmlns:a16="http://schemas.microsoft.com/office/drawing/2014/main" id="{5A214BF7-C542-2E43-91C2-8B1CC429CFC8}"/>
              </a:ext>
            </a:extLst>
          </p:cNvPr>
          <p:cNvSpPr>
            <a:spLocks noGrp="1"/>
          </p:cNvSpPr>
          <p:nvPr>
            <p:ph idx="1"/>
          </p:nvPr>
        </p:nvSpPr>
        <p:spPr>
          <a:xfrm>
            <a:off x="2763343" y="1914143"/>
            <a:ext cx="6665313" cy="3115057"/>
          </a:xfrm>
        </p:spPr>
        <p:txBody>
          <a:bodyPr anchor="ctr"/>
          <a:lstStyle/>
          <a:p>
            <a:pPr marL="0" indent="0" algn="ctr">
              <a:lnSpc>
                <a:spcPct val="200000"/>
              </a:lnSpc>
              <a:buNone/>
            </a:pPr>
            <a:r>
              <a:rPr lang="en-US" dirty="0"/>
              <a:t>The limited academic programs in addiction studies in the Philippines dampens the efficiency of human resources for health in substance addiction practice settings.</a:t>
            </a:r>
          </a:p>
        </p:txBody>
      </p:sp>
    </p:spTree>
    <p:extLst>
      <p:ext uri="{BB962C8B-B14F-4D97-AF65-F5344CB8AC3E}">
        <p14:creationId xmlns:p14="http://schemas.microsoft.com/office/powerpoint/2010/main" val="4281632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D41F-350C-2A41-B324-E45E889C231F}"/>
              </a:ext>
            </a:extLst>
          </p:cNvPr>
          <p:cNvSpPr>
            <a:spLocks noGrp="1"/>
          </p:cNvSpPr>
          <p:nvPr>
            <p:ph type="title"/>
          </p:nvPr>
        </p:nvSpPr>
        <p:spPr/>
        <p:txBody>
          <a:bodyPr/>
          <a:lstStyle/>
          <a:p>
            <a:r>
              <a:rPr lang="en-US" dirty="0"/>
              <a:t>Moving forward</a:t>
            </a:r>
          </a:p>
        </p:txBody>
      </p:sp>
      <p:sp>
        <p:nvSpPr>
          <p:cNvPr id="3" name="Content Placeholder 2">
            <a:extLst>
              <a:ext uri="{FF2B5EF4-FFF2-40B4-BE49-F238E27FC236}">
                <a16:creationId xmlns:a16="http://schemas.microsoft.com/office/drawing/2014/main" id="{F7992631-980A-8340-9A29-F36A22DBB566}"/>
              </a:ext>
            </a:extLst>
          </p:cNvPr>
          <p:cNvSpPr>
            <a:spLocks noGrp="1"/>
          </p:cNvSpPr>
          <p:nvPr>
            <p:ph idx="1"/>
          </p:nvPr>
        </p:nvSpPr>
        <p:spPr>
          <a:xfrm>
            <a:off x="838200" y="1825625"/>
            <a:ext cx="11088757" cy="4714323"/>
          </a:xfrm>
        </p:spPr>
        <p:txBody>
          <a:bodyPr>
            <a:normAutofit lnSpcReduction="10000"/>
          </a:bodyPr>
          <a:lstStyle/>
          <a:p>
            <a:r>
              <a:rPr lang="en-US" dirty="0"/>
              <a:t>Asian Center for Drug Policy (Consortium)</a:t>
            </a:r>
          </a:p>
          <a:p>
            <a:endParaRPr lang="en-US" dirty="0"/>
          </a:p>
          <a:p>
            <a:r>
              <a:rPr lang="en-US" dirty="0"/>
              <a:t>Opportunity to co-create a transdisciplinary master’s degree in addiction science that is local and open-for-all</a:t>
            </a:r>
          </a:p>
          <a:p>
            <a:pPr lvl="1"/>
            <a:r>
              <a:rPr lang="en-US" dirty="0"/>
              <a:t>Personal communication Dr. Leonardo Estacio Jr. (University of the Philippines Manila - College of Arts and Sciences)</a:t>
            </a:r>
          </a:p>
          <a:p>
            <a:endParaRPr lang="en-US" dirty="0"/>
          </a:p>
          <a:p>
            <a:r>
              <a:rPr lang="en-US" dirty="0"/>
              <a:t>Opportunity for inter-professional collaboration in practice and service delivery</a:t>
            </a:r>
          </a:p>
          <a:p>
            <a:pPr lvl="1"/>
            <a:r>
              <a:rPr lang="en-US" dirty="0"/>
              <a:t>World Health Organization’s framework on interprofessional education and collaboration (2010)</a:t>
            </a:r>
          </a:p>
          <a:p>
            <a:endParaRPr lang="en-US" dirty="0"/>
          </a:p>
          <a:p>
            <a:endParaRPr lang="en-US" dirty="0"/>
          </a:p>
        </p:txBody>
      </p:sp>
    </p:spTree>
    <p:extLst>
      <p:ext uri="{BB962C8B-B14F-4D97-AF65-F5344CB8AC3E}">
        <p14:creationId xmlns:p14="http://schemas.microsoft.com/office/powerpoint/2010/main" val="3050969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8756B5E5-DB00-0B49-86B6-9811B9DFF10A}"/>
              </a:ext>
            </a:extLst>
          </p:cNvPr>
          <p:cNvSpPr/>
          <p:nvPr/>
        </p:nvSpPr>
        <p:spPr>
          <a:xfrm>
            <a:off x="2692529" y="3882019"/>
            <a:ext cx="4150848" cy="1322363"/>
          </a:xfrm>
          <a:prstGeom prst="parallelogram">
            <a:avLst>
              <a:gd name="adj" fmla="val 43085"/>
            </a:avLst>
          </a:prstGeom>
          <a:solidFill>
            <a:srgbClr val="FFA409"/>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latin typeface="Arial" charset="0"/>
                <a:ea typeface="Arial" charset="0"/>
                <a:cs typeface="Arial" charset="0"/>
              </a:rPr>
              <a:t>THANK</a:t>
            </a:r>
          </a:p>
        </p:txBody>
      </p:sp>
      <p:sp>
        <p:nvSpPr>
          <p:cNvPr id="6" name="Parallelogram 5">
            <a:extLst>
              <a:ext uri="{FF2B5EF4-FFF2-40B4-BE49-F238E27FC236}">
                <a16:creationId xmlns:a16="http://schemas.microsoft.com/office/drawing/2014/main" id="{1388552B-3196-CD4A-AC38-DC0393502631}"/>
              </a:ext>
            </a:extLst>
          </p:cNvPr>
          <p:cNvSpPr/>
          <p:nvPr/>
        </p:nvSpPr>
        <p:spPr>
          <a:xfrm>
            <a:off x="5705061" y="4375440"/>
            <a:ext cx="3630496" cy="1322363"/>
          </a:xfrm>
          <a:prstGeom prst="parallelogram">
            <a:avLst>
              <a:gd name="adj" fmla="val 43085"/>
            </a:avLst>
          </a:prstGeom>
          <a:solidFill>
            <a:srgbClr val="1084C8"/>
          </a:solidFill>
          <a:ln>
            <a:noFill/>
          </a:ln>
          <a:effectLst>
            <a:outerShdw blurRad="50800" dist="762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charset="0"/>
                <a:ea typeface="Arial" charset="0"/>
                <a:cs typeface="Arial" charset="0"/>
              </a:rPr>
              <a:t>YOU</a:t>
            </a:r>
          </a:p>
        </p:txBody>
      </p:sp>
      <p:sp>
        <p:nvSpPr>
          <p:cNvPr id="7" name="TextBox 6">
            <a:extLst>
              <a:ext uri="{FF2B5EF4-FFF2-40B4-BE49-F238E27FC236}">
                <a16:creationId xmlns:a16="http://schemas.microsoft.com/office/drawing/2014/main" id="{D3463CBB-C69D-9146-BED3-6A7EE73F5A20}"/>
              </a:ext>
            </a:extLst>
          </p:cNvPr>
          <p:cNvSpPr txBox="1"/>
          <p:nvPr/>
        </p:nvSpPr>
        <p:spPr>
          <a:xfrm>
            <a:off x="3160643" y="1895853"/>
            <a:ext cx="6834695" cy="1569660"/>
          </a:xfrm>
          <a:prstGeom prst="rect">
            <a:avLst/>
          </a:prstGeom>
          <a:noFill/>
        </p:spPr>
        <p:txBody>
          <a:bodyPr wrap="square" rtlCol="0">
            <a:spAutoFit/>
          </a:bodyPr>
          <a:lstStyle/>
          <a:p>
            <a:r>
              <a:rPr lang="en-US" sz="3200" b="1" dirty="0">
                <a:latin typeface="Arial" charset="0"/>
                <a:ea typeface="Arial" charset="0"/>
                <a:cs typeface="Arial" charset="0"/>
              </a:rPr>
              <a:t>Contact</a:t>
            </a:r>
          </a:p>
          <a:p>
            <a:r>
              <a:rPr lang="en-US" sz="3200" b="1" dirty="0">
                <a:solidFill>
                  <a:srgbClr val="D72537"/>
                </a:solidFill>
                <a:latin typeface="Arial" charset="0"/>
                <a:ea typeface="Arial" charset="0"/>
                <a:cs typeface="Arial" charset="0"/>
              </a:rPr>
              <a:t>@</a:t>
            </a:r>
            <a:r>
              <a:rPr lang="en-US" sz="3200" b="1" dirty="0" err="1">
                <a:solidFill>
                  <a:srgbClr val="D72537"/>
                </a:solidFill>
                <a:latin typeface="Arial" charset="0"/>
                <a:ea typeface="Arial" charset="0"/>
                <a:cs typeface="Arial" charset="0"/>
              </a:rPr>
              <a:t>mikesyot</a:t>
            </a:r>
            <a:endParaRPr lang="en-US" sz="3200" b="1" dirty="0">
              <a:solidFill>
                <a:srgbClr val="D72537"/>
              </a:solidFill>
              <a:latin typeface="Arial" charset="0"/>
              <a:ea typeface="Arial" charset="0"/>
              <a:cs typeface="Arial" charset="0"/>
            </a:endParaRPr>
          </a:p>
          <a:p>
            <a:r>
              <a:rPr lang="en-US" sz="3200" b="1" dirty="0" err="1">
                <a:solidFill>
                  <a:srgbClr val="D72537"/>
                </a:solidFill>
                <a:latin typeface="Arial" charset="0"/>
                <a:ea typeface="Arial" charset="0"/>
                <a:cs typeface="Arial" charset="0"/>
              </a:rPr>
              <a:t>www.mikesyot.org</a:t>
            </a:r>
            <a:endParaRPr lang="en-US" sz="3200" dirty="0">
              <a:solidFill>
                <a:srgbClr val="D72537"/>
              </a:solidFill>
              <a:latin typeface="Arial" charset="0"/>
              <a:ea typeface="Arial" charset="0"/>
              <a:cs typeface="Arial" charset="0"/>
            </a:endParaRPr>
          </a:p>
        </p:txBody>
      </p:sp>
    </p:spTree>
    <p:extLst>
      <p:ext uri="{BB962C8B-B14F-4D97-AF65-F5344CB8AC3E}">
        <p14:creationId xmlns:p14="http://schemas.microsoft.com/office/powerpoint/2010/main" val="4286890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B8EC8-2277-1545-AEAE-6B6B926B889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CA78B75-1F29-5F4A-8415-CC87F10C1BB0}"/>
              </a:ext>
            </a:extLst>
          </p:cNvPr>
          <p:cNvSpPr>
            <a:spLocks noGrp="1"/>
          </p:cNvSpPr>
          <p:nvPr>
            <p:ph idx="1"/>
          </p:nvPr>
        </p:nvSpPr>
        <p:spPr>
          <a:xfrm>
            <a:off x="2279904" y="1987826"/>
            <a:ext cx="7729728" cy="3677478"/>
          </a:xfrm>
        </p:spPr>
        <p:txBody>
          <a:bodyPr anchor="ctr">
            <a:normAutofit lnSpcReduction="10000"/>
          </a:bodyPr>
          <a:lstStyle/>
          <a:p>
            <a:r>
              <a:rPr lang="en-US" sz="1600" dirty="0" err="1"/>
              <a:t>Chucharoen</a:t>
            </a:r>
            <a:r>
              <a:rPr lang="en-US" sz="1600" dirty="0"/>
              <a:t> P. Asia Pacific Regional Collaboration Center for International Consortium of Universities for Drug Demand Reduction (AP RCC of ICUDDR). Group discussion presented at: 3rd Annual ICUDDR Conference; 2018 Jun 4-5; San Diego, USA.</a:t>
            </a:r>
          </a:p>
          <a:p>
            <a:r>
              <a:rPr lang="en-US" sz="1600" dirty="0" err="1"/>
              <a:t>Dayrit</a:t>
            </a:r>
            <a:r>
              <a:rPr lang="en-US" sz="1600" dirty="0"/>
              <a:t> MM, </a:t>
            </a:r>
            <a:r>
              <a:rPr lang="en-US" sz="1600" dirty="0" err="1"/>
              <a:t>Lagrada</a:t>
            </a:r>
            <a:r>
              <a:rPr lang="en-US" sz="1600" dirty="0"/>
              <a:t> LP, </a:t>
            </a:r>
            <a:r>
              <a:rPr lang="en-US" sz="1600" dirty="0" err="1"/>
              <a:t>Picazo</a:t>
            </a:r>
            <a:r>
              <a:rPr lang="en-US" sz="1600" dirty="0"/>
              <a:t> OF, Pons MC, </a:t>
            </a:r>
            <a:r>
              <a:rPr lang="en-US" sz="1600" dirty="0" err="1"/>
              <a:t>Villaverde</a:t>
            </a:r>
            <a:r>
              <a:rPr lang="en-US" sz="1600" dirty="0"/>
              <a:t> MC. The Philippines Health System Review. Vol. 8 No. 2. New Delhi: World Health Organization, Regional Office for </a:t>
            </a:r>
            <a:r>
              <a:rPr lang="en-US" sz="1600" dirty="0" err="1"/>
              <a:t>SouthEast</a:t>
            </a:r>
            <a:r>
              <a:rPr lang="en-US" sz="1600" dirty="0"/>
              <a:t> Asia; 2018.</a:t>
            </a:r>
          </a:p>
          <a:p>
            <a:r>
              <a:rPr lang="en-US" sz="1600" dirty="0"/>
              <a:t>Department of Health, Dangerous Drugs Abuse Prevention and Treatment Program. Guidance for community-based treatment and care services for people affected by drug use and dependence in the Philippines. Manila (PH): Department of Health; 2016.</a:t>
            </a:r>
          </a:p>
          <a:p>
            <a:r>
              <a:rPr lang="en-US" sz="1600" dirty="0" err="1"/>
              <a:t>Koutsenok</a:t>
            </a:r>
            <a:r>
              <a:rPr lang="en-US" sz="1600" dirty="0"/>
              <a:t> I. Faces of ICUDDR: Southeast Asia ICUDDR. Seminar presented at: 3rd Annual ICUDDR Conference; 2018 Jun 4-5; San Diego, USA.</a:t>
            </a:r>
          </a:p>
          <a:p>
            <a:r>
              <a:rPr lang="en-US" sz="1600" dirty="0"/>
              <a:t>World Health Organization. (2010). </a:t>
            </a:r>
            <a:r>
              <a:rPr lang="en-US" sz="1600" i="1" dirty="0"/>
              <a:t>Framework for action on interprofessional education &amp; collaborative practice.</a:t>
            </a:r>
            <a:r>
              <a:rPr lang="en-US" sz="1600" dirty="0"/>
              <a:t> Geneva: World Health Organization.</a:t>
            </a:r>
          </a:p>
        </p:txBody>
      </p:sp>
    </p:spTree>
    <p:extLst>
      <p:ext uri="{BB962C8B-B14F-4D97-AF65-F5344CB8AC3E}">
        <p14:creationId xmlns:p14="http://schemas.microsoft.com/office/powerpoint/2010/main" val="3055179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0A797-8963-AC47-9C40-1CBF8BC0CAD4}"/>
              </a:ext>
            </a:extLst>
          </p:cNvPr>
          <p:cNvPicPr>
            <a:picLocks noChangeAspect="1"/>
          </p:cNvPicPr>
          <p:nvPr/>
        </p:nvPicPr>
        <p:blipFill>
          <a:blip r:embed="rId3"/>
          <a:stretch>
            <a:fillRect/>
          </a:stretch>
        </p:blipFill>
        <p:spPr>
          <a:xfrm>
            <a:off x="1075023" y="209982"/>
            <a:ext cx="2847671" cy="3795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 name="Picture 2">
            <a:extLst>
              <a:ext uri="{FF2B5EF4-FFF2-40B4-BE49-F238E27FC236}">
                <a16:creationId xmlns:a16="http://schemas.microsoft.com/office/drawing/2014/main" id="{99558483-D1C7-E947-8C47-67047EA244D5}"/>
              </a:ext>
            </a:extLst>
          </p:cNvPr>
          <p:cNvPicPr>
            <a:picLocks noChangeAspect="1"/>
          </p:cNvPicPr>
          <p:nvPr/>
        </p:nvPicPr>
        <p:blipFill rotWithShape="1">
          <a:blip r:embed="rId4"/>
          <a:srcRect t="7756"/>
          <a:stretch/>
        </p:blipFill>
        <p:spPr>
          <a:xfrm>
            <a:off x="4567583" y="173106"/>
            <a:ext cx="7443653" cy="3869165"/>
          </a:xfrm>
          <a:prstGeom prst="rect">
            <a:avLst/>
          </a:prstGeom>
        </p:spPr>
      </p:pic>
      <p:pic>
        <p:nvPicPr>
          <p:cNvPr id="6" name="Picture 5">
            <a:extLst>
              <a:ext uri="{FF2B5EF4-FFF2-40B4-BE49-F238E27FC236}">
                <a16:creationId xmlns:a16="http://schemas.microsoft.com/office/drawing/2014/main" id="{1E5F3D01-3E0E-1540-9D65-54B06CBDCE5F}"/>
              </a:ext>
            </a:extLst>
          </p:cNvPr>
          <p:cNvPicPr>
            <a:picLocks noChangeAspect="1"/>
          </p:cNvPicPr>
          <p:nvPr/>
        </p:nvPicPr>
        <p:blipFill>
          <a:blip r:embed="rId5"/>
          <a:stretch>
            <a:fillRect/>
          </a:stretch>
        </p:blipFill>
        <p:spPr>
          <a:xfrm>
            <a:off x="945931" y="4282855"/>
            <a:ext cx="3669884" cy="2332176"/>
          </a:xfrm>
          <a:prstGeom prst="rect">
            <a:avLst/>
          </a:prstGeom>
        </p:spPr>
      </p:pic>
      <p:pic>
        <p:nvPicPr>
          <p:cNvPr id="7" name="Picture 6">
            <a:extLst>
              <a:ext uri="{FF2B5EF4-FFF2-40B4-BE49-F238E27FC236}">
                <a16:creationId xmlns:a16="http://schemas.microsoft.com/office/drawing/2014/main" id="{A9CF2C8F-E191-F04C-B046-695033D2A85B}"/>
              </a:ext>
            </a:extLst>
          </p:cNvPr>
          <p:cNvPicPr>
            <a:picLocks noChangeAspect="1"/>
          </p:cNvPicPr>
          <p:nvPr/>
        </p:nvPicPr>
        <p:blipFill>
          <a:blip r:embed="rId6"/>
          <a:stretch>
            <a:fillRect/>
          </a:stretch>
        </p:blipFill>
        <p:spPr>
          <a:xfrm>
            <a:off x="4801261" y="4289598"/>
            <a:ext cx="3488149" cy="2325432"/>
          </a:xfrm>
          <a:prstGeom prst="rect">
            <a:avLst/>
          </a:prstGeom>
        </p:spPr>
      </p:pic>
      <p:pic>
        <p:nvPicPr>
          <p:cNvPr id="8" name="Picture 7">
            <a:extLst>
              <a:ext uri="{FF2B5EF4-FFF2-40B4-BE49-F238E27FC236}">
                <a16:creationId xmlns:a16="http://schemas.microsoft.com/office/drawing/2014/main" id="{1B16EF0C-1C33-B540-83A8-7F4D0559AFD4}"/>
              </a:ext>
            </a:extLst>
          </p:cNvPr>
          <p:cNvPicPr>
            <a:picLocks noChangeAspect="1"/>
          </p:cNvPicPr>
          <p:nvPr/>
        </p:nvPicPr>
        <p:blipFill>
          <a:blip r:embed="rId7"/>
          <a:stretch>
            <a:fillRect/>
          </a:stretch>
        </p:blipFill>
        <p:spPr>
          <a:xfrm>
            <a:off x="8474855" y="4289597"/>
            <a:ext cx="3500927" cy="2325433"/>
          </a:xfrm>
          <a:prstGeom prst="rect">
            <a:avLst/>
          </a:prstGeom>
        </p:spPr>
      </p:pic>
      <p:sp>
        <p:nvSpPr>
          <p:cNvPr id="9" name="Rounded Rectangle 8">
            <a:extLst>
              <a:ext uri="{FF2B5EF4-FFF2-40B4-BE49-F238E27FC236}">
                <a16:creationId xmlns:a16="http://schemas.microsoft.com/office/drawing/2014/main" id="{44759293-E397-484A-B0A5-EC38D0D0E9E2}"/>
              </a:ext>
            </a:extLst>
          </p:cNvPr>
          <p:cNvSpPr/>
          <p:nvPr/>
        </p:nvSpPr>
        <p:spPr>
          <a:xfrm>
            <a:off x="1421172" y="3196091"/>
            <a:ext cx="2155372" cy="538843"/>
          </a:xfrm>
          <a:prstGeom prst="roundRect">
            <a:avLst>
              <a:gd name="adj" fmla="val 1363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President Duterte</a:t>
            </a:r>
          </a:p>
        </p:txBody>
      </p:sp>
      <p:sp>
        <p:nvSpPr>
          <p:cNvPr id="10" name="Rounded Rectangle 9">
            <a:extLst>
              <a:ext uri="{FF2B5EF4-FFF2-40B4-BE49-F238E27FC236}">
                <a16:creationId xmlns:a16="http://schemas.microsoft.com/office/drawing/2014/main" id="{2238E939-B4F5-5E4A-8A56-86A0C88DB32C}"/>
              </a:ext>
            </a:extLst>
          </p:cNvPr>
          <p:cNvSpPr/>
          <p:nvPr/>
        </p:nvSpPr>
        <p:spPr>
          <a:xfrm>
            <a:off x="6096000" y="3196091"/>
            <a:ext cx="4776463" cy="542699"/>
          </a:xfrm>
          <a:prstGeom prst="roundRect">
            <a:avLst>
              <a:gd name="adj" fmla="val 1363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Drug Rehabilitation and Treatment </a:t>
            </a:r>
            <a:r>
              <a:rPr lang="en-US" dirty="0" err="1">
                <a:solidFill>
                  <a:schemeClr val="tx1"/>
                </a:solidFill>
                <a:latin typeface="Arial" panose="020B0604020202020204" pitchFamily="34" charset="0"/>
                <a:cs typeface="Arial" panose="020B0604020202020204" pitchFamily="34" charset="0"/>
              </a:rPr>
              <a:t>Centres</a:t>
            </a:r>
            <a:endParaRPr lang="en-US" dirty="0">
              <a:solidFill>
                <a:schemeClr val="tx1"/>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B2C2B599-9373-0A4C-81C1-95B7DC551C74}"/>
              </a:ext>
            </a:extLst>
          </p:cNvPr>
          <p:cNvSpPr/>
          <p:nvPr/>
        </p:nvSpPr>
        <p:spPr>
          <a:xfrm>
            <a:off x="2203417" y="6008911"/>
            <a:ext cx="1154912" cy="456869"/>
          </a:xfrm>
          <a:prstGeom prst="roundRect">
            <a:avLst>
              <a:gd name="adj" fmla="val 1363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err="1">
                <a:solidFill>
                  <a:schemeClr val="tx1"/>
                </a:solidFill>
                <a:latin typeface="Arial" panose="020B0604020202020204" pitchFamily="34" charset="0"/>
                <a:cs typeface="Arial" panose="020B0604020202020204" pitchFamily="34" charset="0"/>
              </a:rPr>
              <a:t>shabu</a:t>
            </a:r>
            <a:endParaRPr lang="en-US" i="1" dirty="0">
              <a:solidFill>
                <a:schemeClr val="tx1"/>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8153DACC-2731-CF4A-AC75-FE93F161B94F}"/>
              </a:ext>
            </a:extLst>
          </p:cNvPr>
          <p:cNvSpPr/>
          <p:nvPr/>
        </p:nvSpPr>
        <p:spPr>
          <a:xfrm>
            <a:off x="5291889" y="6008912"/>
            <a:ext cx="2506892" cy="456869"/>
          </a:xfrm>
          <a:prstGeom prst="roundRect">
            <a:avLst>
              <a:gd name="adj" fmla="val 1363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Extrajudicial killings</a:t>
            </a:r>
          </a:p>
        </p:txBody>
      </p:sp>
      <p:sp>
        <p:nvSpPr>
          <p:cNvPr id="13" name="Rounded Rectangle 12">
            <a:extLst>
              <a:ext uri="{FF2B5EF4-FFF2-40B4-BE49-F238E27FC236}">
                <a16:creationId xmlns:a16="http://schemas.microsoft.com/office/drawing/2014/main" id="{BA82711A-5B24-FA46-8588-F21983273528}"/>
              </a:ext>
            </a:extLst>
          </p:cNvPr>
          <p:cNvSpPr/>
          <p:nvPr/>
        </p:nvSpPr>
        <p:spPr>
          <a:xfrm>
            <a:off x="9006408" y="6008911"/>
            <a:ext cx="2506892" cy="456869"/>
          </a:xfrm>
          <a:prstGeom prst="roundRect">
            <a:avLst>
              <a:gd name="adj" fmla="val 1363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Human rights group</a:t>
            </a:r>
          </a:p>
        </p:txBody>
      </p:sp>
    </p:spTree>
    <p:extLst>
      <p:ext uri="{BB962C8B-B14F-4D97-AF65-F5344CB8AC3E}">
        <p14:creationId xmlns:p14="http://schemas.microsoft.com/office/powerpoint/2010/main" val="27220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DC98-024B-DB43-8B36-E4880BD47D91}"/>
              </a:ext>
            </a:extLst>
          </p:cNvPr>
          <p:cNvSpPr>
            <a:spLocks noGrp="1"/>
          </p:cNvSpPr>
          <p:nvPr>
            <p:ph type="title"/>
          </p:nvPr>
        </p:nvSpPr>
        <p:spPr/>
        <p:txBody>
          <a:bodyPr/>
          <a:lstStyle/>
          <a:p>
            <a:r>
              <a:rPr lang="en-US"/>
              <a:t>Human Resources in </a:t>
            </a:r>
            <a:br>
              <a:rPr lang="en-US"/>
            </a:br>
            <a:r>
              <a:rPr lang="en-US"/>
              <a:t>Drug Addiction &amp; Rehabilitation</a:t>
            </a:r>
            <a:endParaRPr lang="en-US" dirty="0"/>
          </a:p>
        </p:txBody>
      </p:sp>
      <p:sp>
        <p:nvSpPr>
          <p:cNvPr id="5" name="Rectangle 4">
            <a:extLst>
              <a:ext uri="{FF2B5EF4-FFF2-40B4-BE49-F238E27FC236}">
                <a16:creationId xmlns:a16="http://schemas.microsoft.com/office/drawing/2014/main" id="{9E9BD261-0F6B-B148-A665-80822492C654}"/>
              </a:ext>
            </a:extLst>
          </p:cNvPr>
          <p:cNvSpPr/>
          <p:nvPr/>
        </p:nvSpPr>
        <p:spPr>
          <a:xfrm>
            <a:off x="2031192" y="2014012"/>
            <a:ext cx="3051220" cy="2646878"/>
          </a:xfrm>
          <a:prstGeom prst="rect">
            <a:avLst/>
          </a:prstGeom>
          <a:noFill/>
        </p:spPr>
        <p:txBody>
          <a:bodyPr wrap="square" lIns="91440" tIns="45720" rIns="91440" bIns="45720">
            <a:spAutoFit/>
          </a:bodyPr>
          <a:lstStyle/>
          <a:p>
            <a:pPr algn="ctr"/>
            <a:r>
              <a:rPr lang="en-US" sz="16600" b="1" cap="none" spc="0" dirty="0">
                <a:ln w="22225">
                  <a:solidFill>
                    <a:schemeClr val="tx1"/>
                  </a:solidFill>
                  <a:prstDash val="solid"/>
                </a:ln>
                <a:solidFill>
                  <a:srgbClr val="FED700"/>
                </a:solidFill>
                <a:effectLst/>
                <a:latin typeface="Arial" panose="020B0604020202020204" pitchFamily="34" charset="0"/>
                <a:cs typeface="Arial" panose="020B0604020202020204" pitchFamily="34" charset="0"/>
              </a:rPr>
              <a:t>49</a:t>
            </a:r>
          </a:p>
        </p:txBody>
      </p:sp>
      <p:sp>
        <p:nvSpPr>
          <p:cNvPr id="6" name="Footer Placeholder 3">
            <a:extLst>
              <a:ext uri="{FF2B5EF4-FFF2-40B4-BE49-F238E27FC236}">
                <a16:creationId xmlns:a16="http://schemas.microsoft.com/office/drawing/2014/main" id="{A5493BC7-7FD6-DD42-9D8A-3AC2A0AE2776}"/>
              </a:ext>
            </a:extLst>
          </p:cNvPr>
          <p:cNvSpPr txBox="1">
            <a:spLocks/>
          </p:cNvSpPr>
          <p:nvPr/>
        </p:nvSpPr>
        <p:spPr>
          <a:xfrm>
            <a:off x="2287720" y="4645192"/>
            <a:ext cx="2499129" cy="845603"/>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tx1">
                    <a:tint val="75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rPr>
              <a:t>Drug rehabilitation and treatment </a:t>
            </a:r>
            <a:r>
              <a:rPr lang="en-US" sz="1600" dirty="0" err="1">
                <a:solidFill>
                  <a:schemeClr val="tx1"/>
                </a:solidFill>
              </a:rPr>
              <a:t>centres</a:t>
            </a:r>
            <a:r>
              <a:rPr lang="en-US" sz="1600" dirty="0">
                <a:solidFill>
                  <a:schemeClr val="tx1"/>
                </a:solidFill>
              </a:rPr>
              <a:t> across the archipelago</a:t>
            </a:r>
          </a:p>
        </p:txBody>
      </p:sp>
      <p:sp>
        <p:nvSpPr>
          <p:cNvPr id="9" name="Footer Placeholder 3">
            <a:extLst>
              <a:ext uri="{FF2B5EF4-FFF2-40B4-BE49-F238E27FC236}">
                <a16:creationId xmlns:a16="http://schemas.microsoft.com/office/drawing/2014/main" id="{87BF034D-9D1C-6D41-9A54-3EA02B84BC48}"/>
              </a:ext>
            </a:extLst>
          </p:cNvPr>
          <p:cNvSpPr txBox="1">
            <a:spLocks/>
          </p:cNvSpPr>
          <p:nvPr/>
        </p:nvSpPr>
        <p:spPr>
          <a:xfrm>
            <a:off x="5043376" y="4642064"/>
            <a:ext cx="2421746" cy="837632"/>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tx1">
                    <a:tint val="75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rPr>
              <a:t>Increasing number of physicians being trained and employed</a:t>
            </a:r>
          </a:p>
        </p:txBody>
      </p:sp>
      <p:sp>
        <p:nvSpPr>
          <p:cNvPr id="10" name="Footer Placeholder 3">
            <a:extLst>
              <a:ext uri="{FF2B5EF4-FFF2-40B4-BE49-F238E27FC236}">
                <a16:creationId xmlns:a16="http://schemas.microsoft.com/office/drawing/2014/main" id="{5D777087-2D3F-6049-BB1E-6537286DF0A7}"/>
              </a:ext>
            </a:extLst>
          </p:cNvPr>
          <p:cNvSpPr txBox="1">
            <a:spLocks/>
          </p:cNvSpPr>
          <p:nvPr/>
        </p:nvSpPr>
        <p:spPr>
          <a:xfrm>
            <a:off x="7465122" y="4665640"/>
            <a:ext cx="2654600" cy="847943"/>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tx1">
                    <a:tint val="75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rPr>
              <a:t>Qualified health workforce remains inadequate</a:t>
            </a:r>
          </a:p>
        </p:txBody>
      </p:sp>
      <p:pic>
        <p:nvPicPr>
          <p:cNvPr id="12" name="Picture 11">
            <a:extLst>
              <a:ext uri="{FF2B5EF4-FFF2-40B4-BE49-F238E27FC236}">
                <a16:creationId xmlns:a16="http://schemas.microsoft.com/office/drawing/2014/main" id="{BC4440F5-27F5-5341-A3F7-98573DBF0660}"/>
              </a:ext>
            </a:extLst>
          </p:cNvPr>
          <p:cNvPicPr>
            <a:picLocks noChangeAspect="1"/>
          </p:cNvPicPr>
          <p:nvPr/>
        </p:nvPicPr>
        <p:blipFill>
          <a:blip r:embed="rId3"/>
          <a:stretch>
            <a:fillRect/>
          </a:stretch>
        </p:blipFill>
        <p:spPr>
          <a:xfrm>
            <a:off x="7592272" y="2557463"/>
            <a:ext cx="2400300" cy="1816100"/>
          </a:xfrm>
          <a:prstGeom prst="rect">
            <a:avLst/>
          </a:prstGeom>
        </p:spPr>
      </p:pic>
      <p:pic>
        <p:nvPicPr>
          <p:cNvPr id="13" name="Picture 12">
            <a:extLst>
              <a:ext uri="{FF2B5EF4-FFF2-40B4-BE49-F238E27FC236}">
                <a16:creationId xmlns:a16="http://schemas.microsoft.com/office/drawing/2014/main" id="{72CEAF22-4B23-1343-AF75-31D415AFD791}"/>
              </a:ext>
            </a:extLst>
          </p:cNvPr>
          <p:cNvPicPr>
            <a:picLocks noChangeAspect="1"/>
          </p:cNvPicPr>
          <p:nvPr/>
        </p:nvPicPr>
        <p:blipFill rotWithShape="1">
          <a:blip r:embed="rId4">
            <a:clrChange>
              <a:clrFrom>
                <a:srgbClr val="FFFFFF"/>
              </a:clrFrom>
              <a:clrTo>
                <a:srgbClr val="FFFFFF">
                  <a:alpha val="0"/>
                </a:srgbClr>
              </a:clrTo>
            </a:clrChange>
          </a:blip>
          <a:srcRect b="7619"/>
          <a:stretch/>
        </p:blipFill>
        <p:spPr>
          <a:xfrm>
            <a:off x="5617840" y="2559993"/>
            <a:ext cx="1272818" cy="1814155"/>
          </a:xfrm>
          <a:prstGeom prst="rect">
            <a:avLst/>
          </a:prstGeom>
        </p:spPr>
      </p:pic>
      <p:sp>
        <p:nvSpPr>
          <p:cNvPr id="18" name="Footer Placeholder 3">
            <a:extLst>
              <a:ext uri="{FF2B5EF4-FFF2-40B4-BE49-F238E27FC236}">
                <a16:creationId xmlns:a16="http://schemas.microsoft.com/office/drawing/2014/main" id="{EDF5E233-B87E-C64B-A228-36387C099561}"/>
              </a:ext>
            </a:extLst>
          </p:cNvPr>
          <p:cNvSpPr txBox="1">
            <a:spLocks/>
          </p:cNvSpPr>
          <p:nvPr/>
        </p:nvSpPr>
        <p:spPr>
          <a:xfrm>
            <a:off x="2031191" y="5888478"/>
            <a:ext cx="8088531" cy="837632"/>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tx1">
                    <a:tint val="75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0" dirty="0">
                <a:solidFill>
                  <a:srgbClr val="D72537"/>
                </a:solidFill>
              </a:rPr>
              <a:t>(</a:t>
            </a:r>
            <a:r>
              <a:rPr lang="en-US" sz="1600" b="0" dirty="0" err="1">
                <a:solidFill>
                  <a:srgbClr val="D72537"/>
                </a:solidFill>
              </a:rPr>
              <a:t>Dayrit</a:t>
            </a:r>
            <a:r>
              <a:rPr lang="en-US" sz="1600" b="0" dirty="0">
                <a:solidFill>
                  <a:srgbClr val="D72537"/>
                </a:solidFill>
              </a:rPr>
              <a:t>, </a:t>
            </a:r>
            <a:r>
              <a:rPr lang="en-US" sz="1600" b="0" dirty="0" err="1">
                <a:solidFill>
                  <a:srgbClr val="D72537"/>
                </a:solidFill>
              </a:rPr>
              <a:t>Lagrada</a:t>
            </a:r>
            <a:r>
              <a:rPr lang="en-US" sz="1600" b="0" dirty="0">
                <a:solidFill>
                  <a:srgbClr val="D72537"/>
                </a:solidFill>
              </a:rPr>
              <a:t>, </a:t>
            </a:r>
            <a:r>
              <a:rPr lang="en-US" sz="1600" b="0" dirty="0" err="1">
                <a:solidFill>
                  <a:srgbClr val="D72537"/>
                </a:solidFill>
              </a:rPr>
              <a:t>Picazo</a:t>
            </a:r>
            <a:r>
              <a:rPr lang="en-US" sz="1600" b="0" dirty="0">
                <a:solidFill>
                  <a:srgbClr val="D72537"/>
                </a:solidFill>
              </a:rPr>
              <a:t>, Pons, &amp; </a:t>
            </a:r>
            <a:r>
              <a:rPr lang="en-US" sz="1600" b="0" dirty="0" err="1">
                <a:solidFill>
                  <a:srgbClr val="D72537"/>
                </a:solidFill>
              </a:rPr>
              <a:t>Villaverde</a:t>
            </a:r>
            <a:r>
              <a:rPr lang="en-US" sz="1600" b="0" dirty="0">
                <a:solidFill>
                  <a:srgbClr val="D72537"/>
                </a:solidFill>
              </a:rPr>
              <a:t>, 2018)</a:t>
            </a:r>
          </a:p>
        </p:txBody>
      </p:sp>
    </p:spTree>
    <p:extLst>
      <p:ext uri="{BB962C8B-B14F-4D97-AF65-F5344CB8AC3E}">
        <p14:creationId xmlns:p14="http://schemas.microsoft.com/office/powerpoint/2010/main" val="143591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F8AB-FD01-F34C-806C-8417DDC00A30}"/>
              </a:ext>
            </a:extLst>
          </p:cNvPr>
          <p:cNvSpPr>
            <a:spLocks noGrp="1"/>
          </p:cNvSpPr>
          <p:nvPr>
            <p:ph type="title"/>
          </p:nvPr>
        </p:nvSpPr>
        <p:spPr>
          <a:xfrm>
            <a:off x="838200" y="365125"/>
            <a:ext cx="9313506" cy="1325563"/>
          </a:xfrm>
        </p:spPr>
        <p:txBody>
          <a:bodyPr/>
          <a:lstStyle/>
          <a:p>
            <a:r>
              <a:rPr lang="en-US" dirty="0"/>
              <a:t>Getting Education and Qualifications</a:t>
            </a:r>
          </a:p>
        </p:txBody>
      </p:sp>
      <p:sp>
        <p:nvSpPr>
          <p:cNvPr id="3" name="Content Placeholder 2">
            <a:extLst>
              <a:ext uri="{FF2B5EF4-FFF2-40B4-BE49-F238E27FC236}">
                <a16:creationId xmlns:a16="http://schemas.microsoft.com/office/drawing/2014/main" id="{A50036F3-BB24-C844-AA25-C5A04C8F8470}"/>
              </a:ext>
            </a:extLst>
          </p:cNvPr>
          <p:cNvSpPr>
            <a:spLocks noGrp="1"/>
          </p:cNvSpPr>
          <p:nvPr>
            <p:ph idx="1"/>
          </p:nvPr>
        </p:nvSpPr>
        <p:spPr>
          <a:xfrm>
            <a:off x="8357412" y="2467155"/>
            <a:ext cx="3450565" cy="2989077"/>
          </a:xfrm>
        </p:spPr>
        <p:txBody>
          <a:bodyPr>
            <a:normAutofit fontScale="92500" lnSpcReduction="10000"/>
          </a:bodyPr>
          <a:lstStyle/>
          <a:p>
            <a:pPr marL="0" indent="0">
              <a:lnSpc>
                <a:spcPct val="150000"/>
              </a:lnSpc>
              <a:buNone/>
            </a:pPr>
            <a:r>
              <a:rPr lang="en-US" sz="2000" dirty="0"/>
              <a:t>The lack of addiction professionals is partly due to the </a:t>
            </a:r>
            <a:r>
              <a:rPr lang="en-US" sz="2000" b="1" i="1" dirty="0">
                <a:solidFill>
                  <a:srgbClr val="D72537"/>
                </a:solidFill>
              </a:rPr>
              <a:t>limited</a:t>
            </a:r>
            <a:r>
              <a:rPr lang="en-US" sz="2000" dirty="0"/>
              <a:t> academic programs available in addiction studies in Asia including the Philippines</a:t>
            </a:r>
            <a:br>
              <a:rPr lang="en-US" sz="2000" dirty="0"/>
            </a:br>
            <a:endParaRPr lang="en-US" sz="2000" dirty="0"/>
          </a:p>
        </p:txBody>
      </p:sp>
      <p:pic>
        <p:nvPicPr>
          <p:cNvPr id="5" name="Picture 4">
            <a:extLst>
              <a:ext uri="{FF2B5EF4-FFF2-40B4-BE49-F238E27FC236}">
                <a16:creationId xmlns:a16="http://schemas.microsoft.com/office/drawing/2014/main" id="{9C2C8FE6-D1BB-8341-8F7C-96124DB0D9F8}"/>
              </a:ext>
            </a:extLst>
          </p:cNvPr>
          <p:cNvPicPr>
            <a:picLocks noChangeAspect="1"/>
          </p:cNvPicPr>
          <p:nvPr/>
        </p:nvPicPr>
        <p:blipFill rotWithShape="1">
          <a:blip r:embed="rId2">
            <a:clrChange>
              <a:clrFrom>
                <a:srgbClr val="FFFFFF"/>
              </a:clrFrom>
              <a:clrTo>
                <a:srgbClr val="FFFFFF">
                  <a:alpha val="0"/>
                </a:srgbClr>
              </a:clrTo>
            </a:clrChange>
          </a:blip>
          <a:srcRect b="11429"/>
          <a:stretch/>
        </p:blipFill>
        <p:spPr>
          <a:xfrm>
            <a:off x="838200" y="1690688"/>
            <a:ext cx="6705600" cy="4632612"/>
          </a:xfrm>
          <a:prstGeom prst="rect">
            <a:avLst/>
          </a:prstGeom>
        </p:spPr>
      </p:pic>
      <p:cxnSp>
        <p:nvCxnSpPr>
          <p:cNvPr id="7" name="Straight Arrow Connector 6">
            <a:extLst>
              <a:ext uri="{FF2B5EF4-FFF2-40B4-BE49-F238E27FC236}">
                <a16:creationId xmlns:a16="http://schemas.microsoft.com/office/drawing/2014/main" id="{D585A21A-18A7-5B43-81EB-21669B636D61}"/>
              </a:ext>
            </a:extLst>
          </p:cNvPr>
          <p:cNvCxnSpPr>
            <a:cxnSpLocks/>
          </p:cNvCxnSpPr>
          <p:nvPr/>
        </p:nvCxnSpPr>
        <p:spPr>
          <a:xfrm flipV="1">
            <a:off x="6600749" y="2760453"/>
            <a:ext cx="1663358" cy="1246542"/>
          </a:xfrm>
          <a:prstGeom prst="straightConnector1">
            <a:avLst/>
          </a:prstGeom>
          <a:ln>
            <a:solidFill>
              <a:srgbClr val="336262"/>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DD48355-6687-334F-9428-5515BF349671}"/>
              </a:ext>
            </a:extLst>
          </p:cNvPr>
          <p:cNvSpPr/>
          <p:nvPr/>
        </p:nvSpPr>
        <p:spPr>
          <a:xfrm>
            <a:off x="8357412" y="5271566"/>
            <a:ext cx="2300630" cy="369332"/>
          </a:xfrm>
          <a:prstGeom prst="rect">
            <a:avLst/>
          </a:prstGeom>
        </p:spPr>
        <p:txBody>
          <a:bodyPr wrap="none">
            <a:spAutoFit/>
          </a:bodyPr>
          <a:lstStyle/>
          <a:p>
            <a:r>
              <a:rPr lang="en-US" dirty="0">
                <a:solidFill>
                  <a:srgbClr val="D72537"/>
                </a:solidFill>
                <a:latin typeface="Arial" panose="020B0604020202020204" pitchFamily="34" charset="0"/>
                <a:cs typeface="Arial" panose="020B0604020202020204" pitchFamily="34" charset="0"/>
              </a:rPr>
              <a:t>(</a:t>
            </a:r>
            <a:r>
              <a:rPr lang="en-US" dirty="0" err="1">
                <a:solidFill>
                  <a:srgbClr val="D72537"/>
                </a:solidFill>
                <a:latin typeface="Arial" panose="020B0604020202020204" pitchFamily="34" charset="0"/>
                <a:cs typeface="Arial" panose="020B0604020202020204" pitchFamily="34" charset="0"/>
              </a:rPr>
              <a:t>Chucharoen</a:t>
            </a:r>
            <a:r>
              <a:rPr lang="en-US" dirty="0">
                <a:solidFill>
                  <a:srgbClr val="D72537"/>
                </a:solidFill>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2422470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7674-922B-574F-941C-C81BC68CE3F4}"/>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A6FDE178-E84F-FF40-A194-70E4421F7769}"/>
              </a:ext>
            </a:extLst>
          </p:cNvPr>
          <p:cNvSpPr>
            <a:spLocks noGrp="1"/>
          </p:cNvSpPr>
          <p:nvPr>
            <p:ph idx="1"/>
          </p:nvPr>
        </p:nvSpPr>
        <p:spPr>
          <a:xfrm>
            <a:off x="2279904" y="1940767"/>
            <a:ext cx="7729728" cy="3767961"/>
          </a:xfrm>
        </p:spPr>
        <p:txBody>
          <a:bodyPr anchor="ctr">
            <a:normAutofit fontScale="92500" lnSpcReduction="20000"/>
          </a:bodyPr>
          <a:lstStyle/>
          <a:p>
            <a:pPr marL="0" indent="0" algn="ctr">
              <a:lnSpc>
                <a:spcPct val="150000"/>
              </a:lnSpc>
              <a:buNone/>
            </a:pPr>
            <a:r>
              <a:rPr lang="en-US" sz="3200" dirty="0"/>
              <a:t>To describe the available academic programs on addiction studies in the Philippines and to understand the gaps that will inform the future of education and qualification for addiction professionals in the country.</a:t>
            </a:r>
          </a:p>
        </p:txBody>
      </p:sp>
    </p:spTree>
    <p:extLst>
      <p:ext uri="{BB962C8B-B14F-4D97-AF65-F5344CB8AC3E}">
        <p14:creationId xmlns:p14="http://schemas.microsoft.com/office/powerpoint/2010/main" val="101147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7674-922B-574F-941C-C81BC68CE3F4}"/>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A6FDE178-E84F-FF40-A194-70E4421F7769}"/>
              </a:ext>
            </a:extLst>
          </p:cNvPr>
          <p:cNvSpPr>
            <a:spLocks noGrp="1"/>
          </p:cNvSpPr>
          <p:nvPr>
            <p:ph idx="1"/>
          </p:nvPr>
        </p:nvSpPr>
        <p:spPr>
          <a:xfrm>
            <a:off x="2279904" y="1940767"/>
            <a:ext cx="7729728" cy="3767961"/>
          </a:xfrm>
        </p:spPr>
        <p:txBody>
          <a:bodyPr anchor="ctr">
            <a:normAutofit/>
          </a:bodyPr>
          <a:lstStyle/>
          <a:p>
            <a:pPr marL="0" indent="0" algn="ctr">
              <a:lnSpc>
                <a:spcPct val="150000"/>
              </a:lnSpc>
              <a:buNone/>
            </a:pPr>
            <a:r>
              <a:rPr lang="en-US" sz="3200" b="1" i="1" dirty="0"/>
              <a:t>Historical design</a:t>
            </a:r>
          </a:p>
          <a:p>
            <a:pPr marL="0" indent="0" algn="ctr">
              <a:lnSpc>
                <a:spcPct val="150000"/>
              </a:lnSpc>
              <a:buNone/>
            </a:pPr>
            <a:r>
              <a:rPr lang="en-US" sz="2800" dirty="0"/>
              <a:t>Non-systematic collection of secondary sources and personal communication data with addiction experts in the Philippines</a:t>
            </a:r>
          </a:p>
        </p:txBody>
      </p:sp>
    </p:spTree>
    <p:extLst>
      <p:ext uri="{BB962C8B-B14F-4D97-AF65-F5344CB8AC3E}">
        <p14:creationId xmlns:p14="http://schemas.microsoft.com/office/powerpoint/2010/main" val="118717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7676-8633-ED4B-9949-35B610DE1501}"/>
              </a:ext>
            </a:extLst>
          </p:cNvPr>
          <p:cNvSpPr>
            <a:spLocks noGrp="1"/>
          </p:cNvSpPr>
          <p:nvPr>
            <p:ph type="title"/>
          </p:nvPr>
        </p:nvSpPr>
        <p:spPr>
          <a:xfrm>
            <a:off x="7481595" y="1564368"/>
            <a:ext cx="4368282" cy="1325563"/>
          </a:xfrm>
        </p:spPr>
        <p:txBody>
          <a:bodyPr/>
          <a:lstStyle/>
          <a:p>
            <a:r>
              <a:rPr lang="en-US" dirty="0"/>
              <a:t>What we found…</a:t>
            </a:r>
          </a:p>
        </p:txBody>
      </p:sp>
      <p:sp>
        <p:nvSpPr>
          <p:cNvPr id="3" name="Content Placeholder 2">
            <a:extLst>
              <a:ext uri="{FF2B5EF4-FFF2-40B4-BE49-F238E27FC236}">
                <a16:creationId xmlns:a16="http://schemas.microsoft.com/office/drawing/2014/main" id="{9B6EAB26-0135-8D46-BE0A-49B1ED4A54C0}"/>
              </a:ext>
            </a:extLst>
          </p:cNvPr>
          <p:cNvSpPr>
            <a:spLocks noGrp="1"/>
          </p:cNvSpPr>
          <p:nvPr>
            <p:ph idx="1"/>
          </p:nvPr>
        </p:nvSpPr>
        <p:spPr>
          <a:xfrm>
            <a:off x="7481595" y="2759302"/>
            <a:ext cx="4368282" cy="3250633"/>
          </a:xfrm>
        </p:spPr>
        <p:txBody>
          <a:bodyPr>
            <a:normAutofit/>
          </a:bodyPr>
          <a:lstStyle/>
          <a:p>
            <a:r>
              <a:rPr lang="en-US" sz="2400" dirty="0"/>
              <a:t>5 out of 10 countries in the ASEAN were documented to have academic programs on addiction studies;</a:t>
            </a:r>
          </a:p>
          <a:p>
            <a:r>
              <a:rPr lang="en-US" sz="2400" dirty="0"/>
              <a:t>Philippines not included;</a:t>
            </a:r>
          </a:p>
          <a:p>
            <a:r>
              <a:rPr lang="en-US" sz="2400" dirty="0"/>
              <a:t>Programs ranged from certificate to Ph.D. levels.</a:t>
            </a:r>
          </a:p>
          <a:p>
            <a:endParaRPr lang="en-US" sz="2400" dirty="0"/>
          </a:p>
        </p:txBody>
      </p:sp>
      <p:pic>
        <p:nvPicPr>
          <p:cNvPr id="4" name="Picture 3">
            <a:extLst>
              <a:ext uri="{FF2B5EF4-FFF2-40B4-BE49-F238E27FC236}">
                <a16:creationId xmlns:a16="http://schemas.microsoft.com/office/drawing/2014/main" id="{CB6F5982-E057-0B42-8F41-D916B1CFD289}"/>
              </a:ext>
            </a:extLst>
          </p:cNvPr>
          <p:cNvPicPr>
            <a:picLocks noChangeAspect="1"/>
          </p:cNvPicPr>
          <p:nvPr/>
        </p:nvPicPr>
        <p:blipFill rotWithShape="1">
          <a:blip r:embed="rId2"/>
          <a:srcRect b="9345"/>
          <a:stretch/>
        </p:blipFill>
        <p:spPr>
          <a:xfrm>
            <a:off x="912844" y="921091"/>
            <a:ext cx="6350000" cy="5088844"/>
          </a:xfrm>
          <a:prstGeom prst="rect">
            <a:avLst/>
          </a:prstGeom>
        </p:spPr>
      </p:pic>
      <p:sp>
        <p:nvSpPr>
          <p:cNvPr id="8" name="Oval 7">
            <a:extLst>
              <a:ext uri="{FF2B5EF4-FFF2-40B4-BE49-F238E27FC236}">
                <a16:creationId xmlns:a16="http://schemas.microsoft.com/office/drawing/2014/main" id="{A1A913D5-AA4E-F649-A98D-4460DB356980}"/>
              </a:ext>
            </a:extLst>
          </p:cNvPr>
          <p:cNvSpPr/>
          <p:nvPr/>
        </p:nvSpPr>
        <p:spPr>
          <a:xfrm>
            <a:off x="3340360" y="1564369"/>
            <a:ext cx="1380930" cy="119493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8DF3C52-84FF-1A4E-99E5-67139EFA2DAE}"/>
              </a:ext>
            </a:extLst>
          </p:cNvPr>
          <p:cNvSpPr/>
          <p:nvPr/>
        </p:nvSpPr>
        <p:spPr>
          <a:xfrm>
            <a:off x="5711893" y="2703319"/>
            <a:ext cx="1380930" cy="119493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9FBFD3-E8F4-CB4B-B7AC-81D6C34BE785}"/>
              </a:ext>
            </a:extLst>
          </p:cNvPr>
          <p:cNvSpPr/>
          <p:nvPr/>
        </p:nvSpPr>
        <p:spPr>
          <a:xfrm>
            <a:off x="4777273" y="4541531"/>
            <a:ext cx="1374710" cy="13080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85E9EB4-062B-3046-864A-72770C140599}"/>
              </a:ext>
            </a:extLst>
          </p:cNvPr>
          <p:cNvSpPr/>
          <p:nvPr/>
        </p:nvSpPr>
        <p:spPr>
          <a:xfrm>
            <a:off x="3400489" y="4701836"/>
            <a:ext cx="1374710" cy="13080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3C410B6-EFA8-EB46-81EB-D3C9A91F02FC}"/>
              </a:ext>
            </a:extLst>
          </p:cNvPr>
          <p:cNvSpPr/>
          <p:nvPr/>
        </p:nvSpPr>
        <p:spPr>
          <a:xfrm>
            <a:off x="1965650" y="4580052"/>
            <a:ext cx="1374710" cy="13080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1DF52E-97F1-A542-BC58-F55F2CB221F9}"/>
              </a:ext>
            </a:extLst>
          </p:cNvPr>
          <p:cNvSpPr/>
          <p:nvPr/>
        </p:nvSpPr>
        <p:spPr>
          <a:xfrm>
            <a:off x="7481595" y="5518819"/>
            <a:ext cx="2005677" cy="369332"/>
          </a:xfrm>
          <a:prstGeom prst="rect">
            <a:avLst/>
          </a:prstGeom>
        </p:spPr>
        <p:txBody>
          <a:bodyPr wrap="none">
            <a:spAutoFit/>
          </a:bodyPr>
          <a:lstStyle/>
          <a:p>
            <a:r>
              <a:rPr lang="en-US" dirty="0" err="1">
                <a:solidFill>
                  <a:srgbClr val="D72537"/>
                </a:solidFill>
                <a:latin typeface="Arial" panose="020B0604020202020204" pitchFamily="34" charset="0"/>
                <a:cs typeface="Arial" panose="020B0604020202020204" pitchFamily="34" charset="0"/>
              </a:rPr>
              <a:t>Kuotsenok</a:t>
            </a:r>
            <a:r>
              <a:rPr lang="en-US" dirty="0">
                <a:solidFill>
                  <a:srgbClr val="D72537"/>
                </a:solidFill>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1328207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38E317F2-D174-7043-94CE-5306E2A35B60}"/>
              </a:ext>
            </a:extLst>
          </p:cNvPr>
          <p:cNvSpPr/>
          <p:nvPr/>
        </p:nvSpPr>
        <p:spPr>
          <a:xfrm>
            <a:off x="7544407" y="4774071"/>
            <a:ext cx="3353748" cy="1408068"/>
          </a:xfrm>
          <a:prstGeom prst="roundRect">
            <a:avLst/>
          </a:prstGeom>
          <a:solidFill>
            <a:srgbClr val="FED7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0D2F0829-FF4C-CD43-8661-06D11A30E755}"/>
              </a:ext>
            </a:extLst>
          </p:cNvPr>
          <p:cNvSpPr/>
          <p:nvPr/>
        </p:nvSpPr>
        <p:spPr>
          <a:xfrm>
            <a:off x="7873580" y="3304340"/>
            <a:ext cx="3192527" cy="992313"/>
          </a:xfrm>
          <a:prstGeom prst="roundRect">
            <a:avLst/>
          </a:prstGeom>
          <a:solidFill>
            <a:srgbClr val="FED7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B6ECA74C-787E-D64F-95BF-EF8D6A5C5225}"/>
              </a:ext>
            </a:extLst>
          </p:cNvPr>
          <p:cNvSpPr/>
          <p:nvPr/>
        </p:nvSpPr>
        <p:spPr>
          <a:xfrm>
            <a:off x="7328915" y="1716061"/>
            <a:ext cx="3737192" cy="1181517"/>
          </a:xfrm>
          <a:prstGeom prst="roundRect">
            <a:avLst/>
          </a:prstGeom>
          <a:solidFill>
            <a:srgbClr val="FED7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74E1216C-B345-F742-92A1-8E4B95895BCA}"/>
              </a:ext>
            </a:extLst>
          </p:cNvPr>
          <p:cNvSpPr/>
          <p:nvPr/>
        </p:nvSpPr>
        <p:spPr>
          <a:xfrm>
            <a:off x="1249075" y="4385320"/>
            <a:ext cx="3397460" cy="1383173"/>
          </a:xfrm>
          <a:prstGeom prst="roundRect">
            <a:avLst/>
          </a:prstGeom>
          <a:solidFill>
            <a:srgbClr val="D72537"/>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06541A01-0480-1044-B18C-C2F30865C37F}"/>
              </a:ext>
            </a:extLst>
          </p:cNvPr>
          <p:cNvSpPr/>
          <p:nvPr/>
        </p:nvSpPr>
        <p:spPr>
          <a:xfrm>
            <a:off x="1355596" y="1863880"/>
            <a:ext cx="3397460" cy="1383173"/>
          </a:xfrm>
          <a:prstGeom prst="roundRect">
            <a:avLst/>
          </a:prstGeom>
          <a:solidFill>
            <a:srgbClr val="D72537"/>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92C29-1F43-8D4A-9346-0505FD8F5DE7}"/>
              </a:ext>
            </a:extLst>
          </p:cNvPr>
          <p:cNvSpPr>
            <a:spLocks noGrp="1"/>
          </p:cNvSpPr>
          <p:nvPr>
            <p:ph type="title"/>
          </p:nvPr>
        </p:nvSpPr>
        <p:spPr/>
        <p:txBody>
          <a:bodyPr/>
          <a:lstStyle/>
          <a:p>
            <a:r>
              <a:rPr lang="en-US" dirty="0"/>
              <a:t>In the Philippines…</a:t>
            </a:r>
          </a:p>
        </p:txBody>
      </p:sp>
      <p:sp>
        <p:nvSpPr>
          <p:cNvPr id="12" name="Oval 11">
            <a:extLst>
              <a:ext uri="{FF2B5EF4-FFF2-40B4-BE49-F238E27FC236}">
                <a16:creationId xmlns:a16="http://schemas.microsoft.com/office/drawing/2014/main" id="{A8F36AE1-498D-0D47-89FE-5BF424E4F083}"/>
              </a:ext>
            </a:extLst>
          </p:cNvPr>
          <p:cNvSpPr/>
          <p:nvPr/>
        </p:nvSpPr>
        <p:spPr>
          <a:xfrm>
            <a:off x="4865687" y="2505176"/>
            <a:ext cx="2460625" cy="2393950"/>
          </a:xfrm>
          <a:prstGeom prst="ellipse">
            <a:avLst/>
          </a:prstGeom>
          <a:gradFill flip="none" rotWithShape="1">
            <a:gsLst>
              <a:gs pos="0">
                <a:schemeClr val="accent1">
                  <a:lumMod val="40000"/>
                  <a:lumOff val="60000"/>
                </a:schemeClr>
              </a:gs>
              <a:gs pos="56000">
                <a:schemeClr val="accent1">
                  <a:lumMod val="95000"/>
                  <a:lumOff val="5000"/>
                </a:schemeClr>
              </a:gs>
              <a:gs pos="100000">
                <a:schemeClr val="accent1">
                  <a:lumMod val="60000"/>
                </a:schemeClr>
              </a:gs>
            </a:gsLst>
            <a:path path="circle">
              <a:fillToRect l="50000" t="50000" r="50000" b="50000"/>
            </a:path>
            <a:tileRect/>
          </a:gradFill>
          <a:effectLst>
            <a:outerShdw blurRad="50800" dist="38100" dir="2700000" sx="1000" sy="1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CCE0B945-C79E-6747-9F97-9C7043E9FBF2}"/>
              </a:ext>
            </a:extLst>
          </p:cNvPr>
          <p:cNvSpPr/>
          <p:nvPr/>
        </p:nvSpPr>
        <p:spPr>
          <a:xfrm rot="19781178">
            <a:off x="7171685" y="3492134"/>
            <a:ext cx="444500" cy="365125"/>
          </a:xfrm>
          <a:prstGeom prst="triangle">
            <a:avLst/>
          </a:prstGeom>
          <a:solidFill>
            <a:srgbClr val="436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8AB649-A292-DB42-9DB4-2A81B0869DDA}"/>
              </a:ext>
            </a:extLst>
          </p:cNvPr>
          <p:cNvSpPr/>
          <p:nvPr/>
        </p:nvSpPr>
        <p:spPr>
          <a:xfrm>
            <a:off x="5315742" y="2916390"/>
            <a:ext cx="1560513" cy="1552575"/>
          </a:xfrm>
          <a:prstGeom prst="ellipse">
            <a:avLst/>
          </a:prstGeom>
          <a:solidFill>
            <a:schemeClr val="bg1"/>
          </a:solidFill>
          <a:effectLst>
            <a:outerShdw blurRad="50800" dist="38100" dir="2700000" sx="1000" sy="1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F3647421-E237-5749-99C2-8062E2F4E282}"/>
              </a:ext>
            </a:extLst>
          </p:cNvPr>
          <p:cNvSpPr txBox="1">
            <a:spLocks/>
          </p:cNvSpPr>
          <p:nvPr/>
        </p:nvSpPr>
        <p:spPr>
          <a:xfrm rot="16200000">
            <a:off x="5143890" y="2731734"/>
            <a:ext cx="1954572" cy="1977501"/>
          </a:xfrm>
          <a:prstGeom prst="rect">
            <a:avLst/>
          </a:prstGeom>
        </p:spPr>
        <p:txBody>
          <a:bodyPr vert="horz" lIns="91440" tIns="45720" rIns="91440" bIns="45720" rtlCol="0" anchor="ctr">
            <a:prstTxWarp prst="textCircle">
              <a:avLst>
                <a:gd name="adj" fmla="val 11588910"/>
              </a:avLst>
            </a:prstTxWarp>
            <a:noAutofit/>
          </a:bodyPr>
          <a:lstStyle>
            <a:lvl1pPr algn="l" defTabSz="914400" rtl="0" eaLnBrk="1" latinLnBrk="0" hangingPunct="1">
              <a:lnSpc>
                <a:spcPct val="90000"/>
              </a:lnSpc>
              <a:spcBef>
                <a:spcPct val="0"/>
              </a:spcBef>
              <a:buNone/>
              <a:defRPr sz="4400" b="1" kern="1200">
                <a:solidFill>
                  <a:srgbClr val="021C6C"/>
                </a:solidFill>
                <a:latin typeface="Arial" panose="020B0604020202020204" pitchFamily="34" charset="0"/>
                <a:ea typeface="+mj-ea"/>
                <a:cs typeface="Arial" panose="020B0604020202020204" pitchFamily="34" charset="0"/>
              </a:defRPr>
            </a:lvl1pPr>
          </a:lstStyle>
          <a:p>
            <a:pPr algn="ctr"/>
            <a:r>
              <a:rPr lang="en-US" sz="1400" dirty="0">
                <a:solidFill>
                  <a:schemeClr val="bg1"/>
                </a:solidFill>
              </a:rPr>
              <a:t>Academic Programs</a:t>
            </a:r>
          </a:p>
        </p:txBody>
      </p:sp>
      <p:sp>
        <p:nvSpPr>
          <p:cNvPr id="21" name="Oval 20">
            <a:extLst>
              <a:ext uri="{FF2B5EF4-FFF2-40B4-BE49-F238E27FC236}">
                <a16:creationId xmlns:a16="http://schemas.microsoft.com/office/drawing/2014/main" id="{08A5663C-20DC-6349-8AC1-0DD38D158A1C}"/>
              </a:ext>
            </a:extLst>
          </p:cNvPr>
          <p:cNvSpPr/>
          <p:nvPr/>
        </p:nvSpPr>
        <p:spPr>
          <a:xfrm>
            <a:off x="11650960" y="5688645"/>
            <a:ext cx="210768" cy="220695"/>
          </a:xfrm>
          <a:prstGeom prst="ellipse">
            <a:avLst/>
          </a:prstGeom>
          <a:solidFill>
            <a:srgbClr val="B1C6FF"/>
          </a:solidFill>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B1C6FF"/>
              </a:solidFill>
            </a:endParaRPr>
          </a:p>
        </p:txBody>
      </p:sp>
      <p:sp>
        <p:nvSpPr>
          <p:cNvPr id="25" name="Title 1">
            <a:extLst>
              <a:ext uri="{FF2B5EF4-FFF2-40B4-BE49-F238E27FC236}">
                <a16:creationId xmlns:a16="http://schemas.microsoft.com/office/drawing/2014/main" id="{23F8D2EE-9726-2B4C-8B1F-7A3BFBFB4E84}"/>
              </a:ext>
            </a:extLst>
          </p:cNvPr>
          <p:cNvSpPr txBox="1">
            <a:spLocks/>
          </p:cNvSpPr>
          <p:nvPr/>
        </p:nvSpPr>
        <p:spPr>
          <a:xfrm>
            <a:off x="5132425" y="2743198"/>
            <a:ext cx="1954572" cy="1977501"/>
          </a:xfrm>
          <a:prstGeom prst="rect">
            <a:avLst/>
          </a:prstGeom>
        </p:spPr>
        <p:txBody>
          <a:bodyPr vert="horz" lIns="91440" tIns="45720" rIns="91440" bIns="45720" rtlCol="0" anchor="ctr">
            <a:prstTxWarp prst="textArchDown">
              <a:avLst/>
            </a:prstTxWarp>
            <a:noAutofit/>
          </a:bodyPr>
          <a:lstStyle>
            <a:lvl1pPr algn="l" defTabSz="914400" rtl="0" eaLnBrk="1" latinLnBrk="0" hangingPunct="1">
              <a:lnSpc>
                <a:spcPct val="90000"/>
              </a:lnSpc>
              <a:spcBef>
                <a:spcPct val="0"/>
              </a:spcBef>
              <a:buNone/>
              <a:defRPr sz="4400" b="1" kern="1200">
                <a:solidFill>
                  <a:srgbClr val="021C6C"/>
                </a:solidFill>
                <a:latin typeface="Arial" panose="020B0604020202020204" pitchFamily="34" charset="0"/>
                <a:ea typeface="+mj-ea"/>
                <a:cs typeface="Arial" panose="020B0604020202020204" pitchFamily="34" charset="0"/>
              </a:defRPr>
            </a:lvl1pPr>
          </a:lstStyle>
          <a:p>
            <a:pPr algn="ctr"/>
            <a:r>
              <a:rPr lang="en-US" sz="1400" dirty="0">
                <a:solidFill>
                  <a:schemeClr val="bg1"/>
                </a:solidFill>
              </a:rPr>
              <a:t>in Addiction Studies</a:t>
            </a:r>
          </a:p>
        </p:txBody>
      </p:sp>
      <p:pic>
        <p:nvPicPr>
          <p:cNvPr id="26" name="Picture 25">
            <a:extLst>
              <a:ext uri="{FF2B5EF4-FFF2-40B4-BE49-F238E27FC236}">
                <a16:creationId xmlns:a16="http://schemas.microsoft.com/office/drawing/2014/main" id="{F12E5769-DE28-3A4B-A113-A571A41511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55617" y="2916390"/>
            <a:ext cx="2888790" cy="1516615"/>
          </a:xfrm>
          <a:prstGeom prst="rect">
            <a:avLst/>
          </a:prstGeom>
        </p:spPr>
      </p:pic>
      <p:sp>
        <p:nvSpPr>
          <p:cNvPr id="14" name="Triangle 13">
            <a:extLst>
              <a:ext uri="{FF2B5EF4-FFF2-40B4-BE49-F238E27FC236}">
                <a16:creationId xmlns:a16="http://schemas.microsoft.com/office/drawing/2014/main" id="{B5A50F84-5DC5-C045-9C84-E6E29EF80C98}"/>
              </a:ext>
            </a:extLst>
          </p:cNvPr>
          <p:cNvSpPr/>
          <p:nvPr/>
        </p:nvSpPr>
        <p:spPr>
          <a:xfrm rot="4486803">
            <a:off x="4976054" y="2608883"/>
            <a:ext cx="444500" cy="365125"/>
          </a:xfrm>
          <a:prstGeom prst="triangle">
            <a:avLst/>
          </a:prstGeom>
          <a:solidFill>
            <a:srgbClr val="436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FD00E3E5-D1D6-284C-BCDC-B0E0485E320E}"/>
              </a:ext>
            </a:extLst>
          </p:cNvPr>
          <p:cNvSpPr/>
          <p:nvPr/>
        </p:nvSpPr>
        <p:spPr>
          <a:xfrm rot="9978989">
            <a:off x="6825383" y="2670253"/>
            <a:ext cx="444500" cy="365125"/>
          </a:xfrm>
          <a:prstGeom prst="triangle">
            <a:avLst/>
          </a:prstGeom>
          <a:solidFill>
            <a:srgbClr val="436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ADD7A719-04C4-F742-B2B7-4B985E0E30FB}"/>
              </a:ext>
            </a:extLst>
          </p:cNvPr>
          <p:cNvSpPr/>
          <p:nvPr/>
        </p:nvSpPr>
        <p:spPr>
          <a:xfrm rot="21270502">
            <a:off x="4824350" y="4259798"/>
            <a:ext cx="444500" cy="365125"/>
          </a:xfrm>
          <a:prstGeom prst="triangle">
            <a:avLst/>
          </a:prstGeom>
          <a:solidFill>
            <a:srgbClr val="436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92ED27F-724F-4A42-83E0-8B3FBD397E7D}"/>
              </a:ext>
            </a:extLst>
          </p:cNvPr>
          <p:cNvSpPr/>
          <p:nvPr/>
        </p:nvSpPr>
        <p:spPr>
          <a:xfrm>
            <a:off x="1492898" y="1928898"/>
            <a:ext cx="3131157" cy="1200329"/>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Continuing professional development trainings and seminars on drug dependence treatment</a:t>
            </a:r>
          </a:p>
        </p:txBody>
      </p:sp>
      <p:sp>
        <p:nvSpPr>
          <p:cNvPr id="30" name="Rectangle 29">
            <a:extLst>
              <a:ext uri="{FF2B5EF4-FFF2-40B4-BE49-F238E27FC236}">
                <a16:creationId xmlns:a16="http://schemas.microsoft.com/office/drawing/2014/main" id="{403CAB86-6E63-8F4E-B354-B81AE3E03312}"/>
              </a:ext>
            </a:extLst>
          </p:cNvPr>
          <p:cNvSpPr/>
          <p:nvPr/>
        </p:nvSpPr>
        <p:spPr>
          <a:xfrm>
            <a:off x="1375409" y="4458080"/>
            <a:ext cx="3131394" cy="1200329"/>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Module-based short courses on assessment and management of drug dependence</a:t>
            </a:r>
          </a:p>
        </p:txBody>
      </p:sp>
      <p:sp>
        <p:nvSpPr>
          <p:cNvPr id="31" name="Rectangle 30">
            <a:extLst>
              <a:ext uri="{FF2B5EF4-FFF2-40B4-BE49-F238E27FC236}">
                <a16:creationId xmlns:a16="http://schemas.microsoft.com/office/drawing/2014/main" id="{BD7D6447-C918-AA40-A448-1925AE11D028}"/>
              </a:ext>
            </a:extLst>
          </p:cNvPr>
          <p:cNvSpPr/>
          <p:nvPr/>
        </p:nvSpPr>
        <p:spPr>
          <a:xfrm>
            <a:off x="7494939" y="1839976"/>
            <a:ext cx="3403216"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Graduate diploma in Christian counselling (community-based drug recovery track)</a:t>
            </a:r>
          </a:p>
        </p:txBody>
      </p:sp>
      <p:sp>
        <p:nvSpPr>
          <p:cNvPr id="32" name="Rectangle 31">
            <a:extLst>
              <a:ext uri="{FF2B5EF4-FFF2-40B4-BE49-F238E27FC236}">
                <a16:creationId xmlns:a16="http://schemas.microsoft.com/office/drawing/2014/main" id="{42BF463B-D0A5-8A4B-8CA9-92F98DBF6F13}"/>
              </a:ext>
            </a:extLst>
          </p:cNvPr>
          <p:cNvSpPr/>
          <p:nvPr/>
        </p:nvSpPr>
        <p:spPr>
          <a:xfrm>
            <a:off x="8007117" y="3477330"/>
            <a:ext cx="2891038"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Specialist diploma exclusive for physicians</a:t>
            </a:r>
          </a:p>
        </p:txBody>
      </p:sp>
      <p:sp>
        <p:nvSpPr>
          <p:cNvPr id="33" name="Triangle 32">
            <a:extLst>
              <a:ext uri="{FF2B5EF4-FFF2-40B4-BE49-F238E27FC236}">
                <a16:creationId xmlns:a16="http://schemas.microsoft.com/office/drawing/2014/main" id="{AE912E91-7E37-6C48-AEA7-900F471EDD8B}"/>
              </a:ext>
            </a:extLst>
          </p:cNvPr>
          <p:cNvSpPr/>
          <p:nvPr/>
        </p:nvSpPr>
        <p:spPr>
          <a:xfrm rot="772869">
            <a:off x="6838210" y="4363994"/>
            <a:ext cx="444500" cy="365125"/>
          </a:xfrm>
          <a:prstGeom prst="triangle">
            <a:avLst/>
          </a:prstGeom>
          <a:solidFill>
            <a:srgbClr val="436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F803402-1646-E14C-ABB9-E29EB377BC9F}"/>
              </a:ext>
            </a:extLst>
          </p:cNvPr>
          <p:cNvSpPr/>
          <p:nvPr/>
        </p:nvSpPr>
        <p:spPr>
          <a:xfrm>
            <a:off x="7873580" y="4986010"/>
            <a:ext cx="2655639"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Graduate programs that have generic tracks (e.g., counseling)</a:t>
            </a:r>
          </a:p>
        </p:txBody>
      </p:sp>
    </p:spTree>
    <p:extLst>
      <p:ext uri="{BB962C8B-B14F-4D97-AF65-F5344CB8AC3E}">
        <p14:creationId xmlns:p14="http://schemas.microsoft.com/office/powerpoint/2010/main" val="2846137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ardrop 22">
            <a:extLst>
              <a:ext uri="{FF2B5EF4-FFF2-40B4-BE49-F238E27FC236}">
                <a16:creationId xmlns:a16="http://schemas.microsoft.com/office/drawing/2014/main" id="{6A912A66-7261-C94B-AB8D-3239D4766271}"/>
              </a:ext>
            </a:extLst>
          </p:cNvPr>
          <p:cNvSpPr/>
          <p:nvPr/>
        </p:nvSpPr>
        <p:spPr>
          <a:xfrm rot="13842854">
            <a:off x="8928176" y="2368148"/>
            <a:ext cx="978342" cy="705754"/>
          </a:xfrm>
          <a:prstGeom prst="teardrop">
            <a:avLst>
              <a:gd name="adj" fmla="val 13500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lternate Process 15">
            <a:extLst>
              <a:ext uri="{FF2B5EF4-FFF2-40B4-BE49-F238E27FC236}">
                <a16:creationId xmlns:a16="http://schemas.microsoft.com/office/drawing/2014/main" id="{F63C79F5-3E5F-4D40-91CE-D1086A877084}"/>
              </a:ext>
            </a:extLst>
          </p:cNvPr>
          <p:cNvSpPr/>
          <p:nvPr/>
        </p:nvSpPr>
        <p:spPr>
          <a:xfrm>
            <a:off x="8919556" y="2227811"/>
            <a:ext cx="3060949" cy="3000172"/>
          </a:xfrm>
          <a:prstGeom prst="flowChartAlternateProces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D94E798-3A47-3C49-99DB-3CFCF92577A5}"/>
              </a:ext>
            </a:extLst>
          </p:cNvPr>
          <p:cNvPicPr>
            <a:picLocks noChangeAspect="1"/>
          </p:cNvPicPr>
          <p:nvPr/>
        </p:nvPicPr>
        <p:blipFill rotWithShape="1">
          <a:blip r:embed="rId2">
            <a:clrChange>
              <a:clrFrom>
                <a:srgbClr val="FFFFFF"/>
              </a:clrFrom>
              <a:clrTo>
                <a:srgbClr val="FFFFFF">
                  <a:alpha val="0"/>
                </a:srgbClr>
              </a:clrTo>
            </a:clrChange>
          </a:blip>
          <a:srcRect t="5948" r="6598"/>
          <a:stretch/>
        </p:blipFill>
        <p:spPr>
          <a:xfrm>
            <a:off x="566938" y="675860"/>
            <a:ext cx="8155227" cy="6030239"/>
          </a:xfrm>
          <a:prstGeom prst="rect">
            <a:avLst/>
          </a:prstGeom>
        </p:spPr>
      </p:pic>
      <p:sp>
        <p:nvSpPr>
          <p:cNvPr id="13" name="Rectangle 12">
            <a:extLst>
              <a:ext uri="{FF2B5EF4-FFF2-40B4-BE49-F238E27FC236}">
                <a16:creationId xmlns:a16="http://schemas.microsoft.com/office/drawing/2014/main" id="{216A52F4-3BC3-1845-8384-4B19E6728AD6}"/>
              </a:ext>
            </a:extLst>
          </p:cNvPr>
          <p:cNvSpPr/>
          <p:nvPr/>
        </p:nvSpPr>
        <p:spPr>
          <a:xfrm>
            <a:off x="9085811" y="2643559"/>
            <a:ext cx="2768138" cy="2308324"/>
          </a:xfrm>
          <a:prstGeom prst="rect">
            <a:avLst/>
          </a:prstGeom>
        </p:spPr>
        <p:txBody>
          <a:bodyPr wrap="square" anchor="t">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Generic master’s degree</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Graduate diploma</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Specialist diploma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physicians)</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Continuing professional development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professionals)</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Short courses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professionals)</a:t>
            </a:r>
          </a:p>
        </p:txBody>
      </p:sp>
      <p:sp>
        <p:nvSpPr>
          <p:cNvPr id="24" name="Rectangle 23">
            <a:extLst>
              <a:ext uri="{FF2B5EF4-FFF2-40B4-BE49-F238E27FC236}">
                <a16:creationId xmlns:a16="http://schemas.microsoft.com/office/drawing/2014/main" id="{AC85CAC7-3101-1742-8311-5F2A59152252}"/>
              </a:ext>
            </a:extLst>
          </p:cNvPr>
          <p:cNvSpPr/>
          <p:nvPr/>
        </p:nvSpPr>
        <p:spPr>
          <a:xfrm>
            <a:off x="1021160" y="191445"/>
            <a:ext cx="7725192" cy="369332"/>
          </a:xfrm>
          <a:prstGeom prst="rect">
            <a:avLst/>
          </a:prstGeom>
        </p:spPr>
        <p:txBody>
          <a:bodyPr wrap="none">
            <a:spAutoFit/>
          </a:bodyPr>
          <a:lstStyle/>
          <a:p>
            <a:r>
              <a:rPr lang="en-US" dirty="0">
                <a:solidFill>
                  <a:srgbClr val="D72537"/>
                </a:solidFill>
                <a:latin typeface="Arial" panose="020B0604020202020204" pitchFamily="34" charset="0"/>
                <a:cs typeface="Arial" panose="020B0604020202020204" pitchFamily="34" charset="0"/>
              </a:rPr>
              <a:t>As per Resolution No. 2014-03, PQF National Coordinating Council (2014)</a:t>
            </a:r>
          </a:p>
        </p:txBody>
      </p:sp>
      <p:pic>
        <p:nvPicPr>
          <p:cNvPr id="25" name="Picture 24">
            <a:extLst>
              <a:ext uri="{FF2B5EF4-FFF2-40B4-BE49-F238E27FC236}">
                <a16:creationId xmlns:a16="http://schemas.microsoft.com/office/drawing/2014/main" id="{2588D995-4945-EE4A-A298-9BEC63C494AF}"/>
              </a:ext>
            </a:extLst>
          </p:cNvPr>
          <p:cNvPicPr>
            <a:picLocks noChangeAspect="1"/>
          </p:cNvPicPr>
          <p:nvPr/>
        </p:nvPicPr>
        <p:blipFill>
          <a:blip r:embed="rId3"/>
          <a:stretch>
            <a:fillRect/>
          </a:stretch>
        </p:blipFill>
        <p:spPr>
          <a:xfrm>
            <a:off x="1890921" y="2118970"/>
            <a:ext cx="3834018" cy="724277"/>
          </a:xfrm>
          <a:prstGeom prst="rect">
            <a:avLst/>
          </a:prstGeom>
        </p:spPr>
      </p:pic>
    </p:spTree>
    <p:extLst>
      <p:ext uri="{BB962C8B-B14F-4D97-AF65-F5344CB8AC3E}">
        <p14:creationId xmlns:p14="http://schemas.microsoft.com/office/powerpoint/2010/main" val="2750519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4318</TotalTime>
  <Words>548</Words>
  <Application>Microsoft Office PowerPoint</Application>
  <PresentationFormat>Widescreen</PresentationFormat>
  <Paragraphs>94</Paragraphs>
  <Slides>14</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Avenir Medium</vt:lpstr>
      <vt:lpstr>Calibri</vt:lpstr>
      <vt:lpstr>Tagalog Doctrina 1593</vt:lpstr>
      <vt:lpstr>Office Theme</vt:lpstr>
      <vt:lpstr>Custom Design</vt:lpstr>
      <vt:lpstr>Academic programs on addiction studies in the Philippines</vt:lpstr>
      <vt:lpstr>PowerPoint Presentation</vt:lpstr>
      <vt:lpstr>Human Resources in  Drug Addiction &amp; Rehabilitation</vt:lpstr>
      <vt:lpstr>Getting Education and Qualifications</vt:lpstr>
      <vt:lpstr>Objective</vt:lpstr>
      <vt:lpstr>Approach</vt:lpstr>
      <vt:lpstr>What we found…</vt:lpstr>
      <vt:lpstr>In the Philippines…</vt:lpstr>
      <vt:lpstr>PowerPoint Presentation</vt:lpstr>
      <vt:lpstr>Headways and setbacks</vt:lpstr>
      <vt:lpstr>Implications</vt:lpstr>
      <vt:lpstr>Moving forward</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P Sy</dc:creator>
  <cp:lastModifiedBy>Jessica Keene</cp:lastModifiedBy>
  <cp:revision>51</cp:revision>
  <cp:lastPrinted>2019-07-09T06:13:52Z</cp:lastPrinted>
  <dcterms:created xsi:type="dcterms:W3CDTF">2019-07-09T03:39:44Z</dcterms:created>
  <dcterms:modified xsi:type="dcterms:W3CDTF">2019-07-15T14:25:18Z</dcterms:modified>
</cp:coreProperties>
</file>